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2"/>
    <p:sldMasterId id="2147483674" r:id="rId3"/>
  </p:sldMasterIdLst>
  <p:notesMasterIdLst>
    <p:notesMasterId r:id="rId57"/>
  </p:notesMasterIdLst>
  <p:sldIdLst>
    <p:sldId id="257" r:id="rId4"/>
    <p:sldId id="269" r:id="rId5"/>
    <p:sldId id="358" r:id="rId6"/>
    <p:sldId id="271" r:id="rId7"/>
    <p:sldId id="376" r:id="rId8"/>
    <p:sldId id="272" r:id="rId9"/>
    <p:sldId id="273" r:id="rId10"/>
    <p:sldId id="274" r:id="rId11"/>
    <p:sldId id="275" r:id="rId12"/>
    <p:sldId id="276" r:id="rId13"/>
    <p:sldId id="277" r:id="rId14"/>
    <p:sldId id="278" r:id="rId15"/>
    <p:sldId id="375" r:id="rId16"/>
    <p:sldId id="363" r:id="rId17"/>
    <p:sldId id="279" r:id="rId18"/>
    <p:sldId id="364" r:id="rId19"/>
    <p:sldId id="365" r:id="rId20"/>
    <p:sldId id="366" r:id="rId21"/>
    <p:sldId id="367" r:id="rId22"/>
    <p:sldId id="368" r:id="rId23"/>
    <p:sldId id="369" r:id="rId24"/>
    <p:sldId id="370" r:id="rId25"/>
    <p:sldId id="371" r:id="rId26"/>
    <p:sldId id="372" r:id="rId27"/>
    <p:sldId id="282" r:id="rId28"/>
    <p:sldId id="374" r:id="rId29"/>
    <p:sldId id="379" r:id="rId30"/>
    <p:sldId id="377" r:id="rId31"/>
    <p:sldId id="378" r:id="rId32"/>
    <p:sldId id="295" r:id="rId33"/>
    <p:sldId id="308" r:id="rId34"/>
    <p:sldId id="304" r:id="rId35"/>
    <p:sldId id="311" r:id="rId36"/>
    <p:sldId id="312" r:id="rId37"/>
    <p:sldId id="313" r:id="rId38"/>
    <p:sldId id="301" r:id="rId39"/>
    <p:sldId id="314" r:id="rId40"/>
    <p:sldId id="305" r:id="rId41"/>
    <p:sldId id="318" r:id="rId42"/>
    <p:sldId id="302" r:id="rId43"/>
    <p:sldId id="315" r:id="rId44"/>
    <p:sldId id="306" r:id="rId45"/>
    <p:sldId id="317" r:id="rId46"/>
    <p:sldId id="319" r:id="rId47"/>
    <p:sldId id="316" r:id="rId48"/>
    <p:sldId id="303" r:id="rId49"/>
    <p:sldId id="320" r:id="rId50"/>
    <p:sldId id="297" r:id="rId51"/>
    <p:sldId id="298" r:id="rId52"/>
    <p:sldId id="299" r:id="rId53"/>
    <p:sldId id="323" r:id="rId54"/>
    <p:sldId id="322" r:id="rId55"/>
    <p:sldId id="324" r:id="rId56"/>
  </p:sldIdLst>
  <p:sldSz cx="9144000" cy="6858000" type="screen4x3"/>
  <p:notesSz cx="6858000" cy="9144000"/>
  <p:embeddedFontLst>
    <p:embeddedFont>
      <p:font typeface="Angsana New" panose="02020603050405020304" pitchFamily="18" charset="-34"/>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微软雅黑" panose="020B0503020204020204" pitchFamily="34" charset="-122"/>
      <p:regular r:id="rId66"/>
      <p:bold r:id="rId67"/>
    </p:embeddedFont>
  </p:embeddedFontLst>
  <p:defaultTextStyle>
    <a:defPPr>
      <a:defRPr lang="en-US"/>
    </a:defPPr>
    <a:lvl1pPr algn="l" rtl="0" fontAlgn="base">
      <a:spcBef>
        <a:spcPct val="0"/>
      </a:spcBef>
      <a:spcAft>
        <a:spcPct val="0"/>
      </a:spcAft>
      <a:defRPr kern="1200">
        <a:solidFill>
          <a:schemeClr val="tx1"/>
        </a:solidFill>
        <a:latin typeface="Calibri" pitchFamily="34" charset="0"/>
        <a:ea typeface="+mn-ea"/>
        <a:cs typeface="Angsana New" pitchFamily="18" charset="-34"/>
      </a:defRPr>
    </a:lvl1pPr>
    <a:lvl2pPr marL="457200" algn="l" rtl="0" fontAlgn="base">
      <a:spcBef>
        <a:spcPct val="0"/>
      </a:spcBef>
      <a:spcAft>
        <a:spcPct val="0"/>
      </a:spcAft>
      <a:defRPr kern="1200">
        <a:solidFill>
          <a:schemeClr val="tx1"/>
        </a:solidFill>
        <a:latin typeface="Calibri" pitchFamily="34" charset="0"/>
        <a:ea typeface="+mn-ea"/>
        <a:cs typeface="Angsana New" pitchFamily="18" charset="-34"/>
      </a:defRPr>
    </a:lvl2pPr>
    <a:lvl3pPr marL="914400" algn="l" rtl="0" fontAlgn="base">
      <a:spcBef>
        <a:spcPct val="0"/>
      </a:spcBef>
      <a:spcAft>
        <a:spcPct val="0"/>
      </a:spcAft>
      <a:defRPr kern="1200">
        <a:solidFill>
          <a:schemeClr val="tx1"/>
        </a:solidFill>
        <a:latin typeface="Calibri" pitchFamily="34" charset="0"/>
        <a:ea typeface="+mn-ea"/>
        <a:cs typeface="Angsana New" pitchFamily="18" charset="-34"/>
      </a:defRPr>
    </a:lvl3pPr>
    <a:lvl4pPr marL="1371600" algn="l" rtl="0" fontAlgn="base">
      <a:spcBef>
        <a:spcPct val="0"/>
      </a:spcBef>
      <a:spcAft>
        <a:spcPct val="0"/>
      </a:spcAft>
      <a:defRPr kern="1200">
        <a:solidFill>
          <a:schemeClr val="tx1"/>
        </a:solidFill>
        <a:latin typeface="Calibri" pitchFamily="34" charset="0"/>
        <a:ea typeface="+mn-ea"/>
        <a:cs typeface="Angsana New" pitchFamily="18" charset="-34"/>
      </a:defRPr>
    </a:lvl4pPr>
    <a:lvl5pPr marL="1828800" algn="l" rtl="0" fontAlgn="base">
      <a:spcBef>
        <a:spcPct val="0"/>
      </a:spcBef>
      <a:spcAft>
        <a:spcPct val="0"/>
      </a:spcAft>
      <a:defRPr kern="1200">
        <a:solidFill>
          <a:schemeClr val="tx1"/>
        </a:solidFill>
        <a:latin typeface="Calibri" pitchFamily="34" charset="0"/>
        <a:ea typeface="+mn-ea"/>
        <a:cs typeface="Angsana New" pitchFamily="18" charset="-34"/>
      </a:defRPr>
    </a:lvl5pPr>
    <a:lvl6pPr marL="2286000" algn="l" defTabSz="914400" rtl="0" eaLnBrk="1" latinLnBrk="0" hangingPunct="1">
      <a:defRPr kern="1200">
        <a:solidFill>
          <a:schemeClr val="tx1"/>
        </a:solidFill>
        <a:latin typeface="Calibri" pitchFamily="34" charset="0"/>
        <a:ea typeface="+mn-ea"/>
        <a:cs typeface="Angsana New" pitchFamily="18" charset="-34"/>
      </a:defRPr>
    </a:lvl6pPr>
    <a:lvl7pPr marL="2743200" algn="l" defTabSz="914400" rtl="0" eaLnBrk="1" latinLnBrk="0" hangingPunct="1">
      <a:defRPr kern="1200">
        <a:solidFill>
          <a:schemeClr val="tx1"/>
        </a:solidFill>
        <a:latin typeface="Calibri" pitchFamily="34" charset="0"/>
        <a:ea typeface="+mn-ea"/>
        <a:cs typeface="Angsana New" pitchFamily="18" charset="-34"/>
      </a:defRPr>
    </a:lvl7pPr>
    <a:lvl8pPr marL="3200400" algn="l" defTabSz="914400" rtl="0" eaLnBrk="1" latinLnBrk="0" hangingPunct="1">
      <a:defRPr kern="1200">
        <a:solidFill>
          <a:schemeClr val="tx1"/>
        </a:solidFill>
        <a:latin typeface="Calibri" pitchFamily="34" charset="0"/>
        <a:ea typeface="+mn-ea"/>
        <a:cs typeface="Angsana New" pitchFamily="18" charset="-34"/>
      </a:defRPr>
    </a:lvl8pPr>
    <a:lvl9pPr marL="3657600" algn="l" defTabSz="914400" rtl="0" eaLnBrk="1" latinLnBrk="0" hangingPunct="1">
      <a:defRPr kern="1200">
        <a:solidFill>
          <a:schemeClr val="tx1"/>
        </a:solidFill>
        <a:latin typeface="Calibri" pitchFamily="34" charset="0"/>
        <a:ea typeface="+mn-ea"/>
        <a:cs typeface="Angsana New" pitchFamily="18" charset="-3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84769" autoAdjust="0"/>
  </p:normalViewPr>
  <p:slideViewPr>
    <p:cSldViewPr>
      <p:cViewPr varScale="1">
        <p:scale>
          <a:sx n="73" d="100"/>
          <a:sy n="73" d="100"/>
        </p:scale>
        <p:origin x="1742" y="62"/>
      </p:cViewPr>
      <p:guideLst>
        <p:guide orient="horz" pos="2160"/>
        <p:guide pos="2880"/>
      </p:guideLst>
    </p:cSldViewPr>
  </p:slideViewPr>
  <p:outlineViewPr>
    <p:cViewPr>
      <p:scale>
        <a:sx n="33" d="100"/>
        <a:sy n="33" d="100"/>
      </p:scale>
      <p:origin x="0" y="10851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2.xml"/><Relationship Id="rId61"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D096114A-7DCF-48D2-80D8-85313D4E6A30}" type="datetimeFigureOut">
              <a:rPr lang="en-US" altLang="zh-CN"/>
              <a:pPr/>
              <a:t>12/10/2021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010BE5D-E1F1-456C-91C1-8CE70920C5CB}" type="slidenum">
              <a:rPr lang="en-US" altLang="zh-CN"/>
              <a:pPr/>
              <a:t>‹#›</a:t>
            </a:fld>
            <a:endParaRPr lang="en-US" altLang="zh-CN"/>
          </a:p>
        </p:txBody>
      </p:sp>
    </p:spTree>
    <p:extLst>
      <p:ext uri="{BB962C8B-B14F-4D97-AF65-F5344CB8AC3E}">
        <p14:creationId xmlns:p14="http://schemas.microsoft.com/office/powerpoint/2010/main" val="20276740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EA02DDB5-CD74-4665-B0FC-BBFBC17F7D02}"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sz="500">
                <a:solidFill>
                  <a:srgbClr val="000000"/>
                </a:solidFill>
                <a:sym typeface="Calibri" pitchFamily="34" charset="0"/>
              </a:rPr>
              <a:t>© 2007 Microsoft Corporation</a:t>
            </a:r>
            <a:r>
              <a:rPr lang="zh-CN" altLang="en-US" sz="500">
                <a:solidFill>
                  <a:srgbClr val="000000"/>
                </a:solidFill>
                <a:sym typeface="Calibri" pitchFamily="34" charset="0"/>
              </a:rPr>
              <a:t>。 保留所有权利。 </a:t>
            </a:r>
            <a:r>
              <a:rPr lang="en-US" altLang="zh-CN" sz="500">
                <a:solidFill>
                  <a:srgbClr val="000000"/>
                </a:solidFill>
                <a:sym typeface="Calibri" pitchFamily="34" charset="0"/>
              </a:rPr>
              <a:t>Microsoft</a:t>
            </a:r>
            <a:r>
              <a:rPr lang="zh-CN" altLang="en-US" sz="500">
                <a:solidFill>
                  <a:srgbClr val="000000"/>
                </a:solidFill>
                <a:sym typeface="Calibri" pitchFamily="34" charset="0"/>
              </a:rPr>
              <a:t>、</a:t>
            </a:r>
            <a:r>
              <a:rPr lang="en-US" altLang="zh-CN" sz="500">
                <a:solidFill>
                  <a:srgbClr val="000000"/>
                </a:solidFill>
                <a:sym typeface="Calibri" pitchFamily="34" charset="0"/>
              </a:rPr>
              <a:t>Windows</a:t>
            </a:r>
            <a:r>
              <a:rPr lang="zh-CN" altLang="en-US" sz="500">
                <a:solidFill>
                  <a:srgbClr val="000000"/>
                </a:solidFill>
                <a:sym typeface="Calibri" pitchFamily="34" charset="0"/>
              </a:rPr>
              <a:t>、</a:t>
            </a:r>
            <a:r>
              <a:rPr lang="en-US" altLang="zh-CN" sz="500">
                <a:solidFill>
                  <a:srgbClr val="000000"/>
                </a:solidFill>
                <a:sym typeface="Calibri" pitchFamily="34" charset="0"/>
              </a:rPr>
              <a:t>Windows Vista </a:t>
            </a:r>
            <a:r>
              <a:rPr lang="zh-CN" altLang="en-US" sz="500">
                <a:solidFill>
                  <a:srgbClr val="000000"/>
                </a:solidFill>
                <a:sym typeface="Calibri" pitchFamily="34" charset="0"/>
              </a:rPr>
              <a:t>和其他产品名称是 </a:t>
            </a:r>
            <a:r>
              <a:rPr lang="en-US" altLang="zh-CN" sz="500">
                <a:solidFill>
                  <a:srgbClr val="000000"/>
                </a:solidFill>
                <a:sym typeface="Calibri" pitchFamily="34" charset="0"/>
              </a:rPr>
              <a:t>Microsoft Corporation </a:t>
            </a:r>
            <a:r>
              <a:rPr lang="zh-CN" altLang="en-US" sz="500">
                <a:solidFill>
                  <a:srgbClr val="000000"/>
                </a:solidFill>
                <a:sym typeface="Calibri" pitchFamily="34" charset="0"/>
              </a:rPr>
              <a:t>在美国和</a:t>
            </a:r>
            <a:r>
              <a:rPr lang="en-US" altLang="zh-CN" sz="500">
                <a:solidFill>
                  <a:srgbClr val="000000"/>
                </a:solidFill>
                <a:sym typeface="Calibri" pitchFamily="34" charset="0"/>
              </a:rPr>
              <a:t>/</a:t>
            </a:r>
            <a:r>
              <a:rPr lang="zh-CN" altLang="en-US" sz="500">
                <a:solidFill>
                  <a:srgbClr val="000000"/>
                </a:solidFill>
                <a:sym typeface="Calibri" pitchFamily="34" charset="0"/>
              </a:rPr>
              <a:t>或其他国家或地区的注册商标和</a:t>
            </a:r>
            <a:r>
              <a:rPr lang="en-US" altLang="zh-CN" sz="500">
                <a:solidFill>
                  <a:srgbClr val="000000"/>
                </a:solidFill>
                <a:sym typeface="Calibri" pitchFamily="34" charset="0"/>
              </a:rPr>
              <a:t>/</a:t>
            </a:r>
            <a:r>
              <a:rPr lang="zh-CN" altLang="en-US" sz="500">
                <a:solidFill>
                  <a:srgbClr val="000000"/>
                </a:solidFill>
                <a:sym typeface="Calibri" pitchFamily="34" charset="0"/>
              </a:rPr>
              <a:t>或商标。</a:t>
            </a:r>
          </a:p>
          <a:p>
            <a:pPr fontAlgn="base">
              <a:spcBef>
                <a:spcPct val="0"/>
              </a:spcBef>
              <a:spcAft>
                <a:spcPct val="0"/>
              </a:spcAft>
              <a:buSzPct val="100000"/>
            </a:pPr>
            <a:r>
              <a:rPr lang="zh-CN" altLang="en-US" sz="500">
                <a:solidFill>
                  <a:srgbClr val="000000"/>
                </a:solidFill>
                <a:sym typeface="Calibri" pitchFamily="34" charset="0"/>
              </a:rPr>
              <a:t>本文中的信息仅供参考，并代表 </a:t>
            </a:r>
            <a:r>
              <a:rPr lang="en-US" altLang="zh-CN" sz="500">
                <a:solidFill>
                  <a:srgbClr val="000000"/>
                </a:solidFill>
                <a:sym typeface="Calibri" pitchFamily="34" charset="0"/>
              </a:rPr>
              <a:t>Microsoft Corporation </a:t>
            </a:r>
            <a:r>
              <a:rPr lang="zh-CN" altLang="en-US" sz="500">
                <a:solidFill>
                  <a:srgbClr val="000000"/>
                </a:solidFill>
                <a:sym typeface="Calibri" pitchFamily="34" charset="0"/>
              </a:rPr>
              <a:t>截至此演示文稿发布之日的观点。  </a:t>
            </a:r>
            <a:r>
              <a:rPr lang="en-US" altLang="zh-CN" sz="500">
                <a:solidFill>
                  <a:srgbClr val="000000"/>
                </a:solidFill>
                <a:sym typeface="Calibri" pitchFamily="34" charset="0"/>
              </a:rPr>
              <a:t>Microsoft </a:t>
            </a:r>
            <a:r>
              <a:rPr lang="zh-CN" altLang="en-US" sz="500">
                <a:solidFill>
                  <a:srgbClr val="000000"/>
                </a:solidFill>
                <a:sym typeface="Calibri" pitchFamily="34" charset="0"/>
              </a:rPr>
              <a:t>必须对不断变化的市场条件做出响应，因此不应将本演示文稿视为 </a:t>
            </a:r>
            <a:r>
              <a:rPr lang="en-US" altLang="zh-CN" sz="500">
                <a:solidFill>
                  <a:srgbClr val="000000"/>
                </a:solidFill>
                <a:sym typeface="Calibri" pitchFamily="34" charset="0"/>
              </a:rPr>
              <a:t>Microsoft </a:t>
            </a:r>
            <a:r>
              <a:rPr lang="zh-CN" altLang="en-US" sz="500">
                <a:solidFill>
                  <a:srgbClr val="000000"/>
                </a:solidFill>
                <a:sym typeface="Calibri" pitchFamily="34" charset="0"/>
              </a:rPr>
              <a:t>方面的承诺，并且 </a:t>
            </a:r>
            <a:r>
              <a:rPr lang="en-US" altLang="zh-CN" sz="500">
                <a:solidFill>
                  <a:srgbClr val="000000"/>
                </a:solidFill>
                <a:sym typeface="Calibri" pitchFamily="34" charset="0"/>
              </a:rPr>
              <a:t>Microsoft </a:t>
            </a:r>
            <a:r>
              <a:rPr lang="zh-CN" altLang="en-US" sz="500">
                <a:solidFill>
                  <a:srgbClr val="000000"/>
                </a:solidFill>
                <a:sym typeface="Calibri" pitchFamily="34" charset="0"/>
              </a:rPr>
              <a:t>不能保证所提供的任何信息在此演示文稿发布日期之后的准确性。  </a:t>
            </a:r>
            <a:br>
              <a:rPr lang="zh-CN" altLang="en-US" sz="500">
                <a:solidFill>
                  <a:srgbClr val="000000"/>
                </a:solidFill>
                <a:sym typeface="Calibri" pitchFamily="34" charset="0"/>
              </a:rPr>
            </a:br>
            <a:r>
              <a:rPr lang="en-US" altLang="zh-CN" sz="500">
                <a:solidFill>
                  <a:srgbClr val="000000"/>
                </a:solidFill>
                <a:sym typeface="Calibri" pitchFamily="34" charset="0"/>
              </a:rPr>
              <a:t>Microsoft </a:t>
            </a:r>
            <a:r>
              <a:rPr lang="zh-CN" altLang="en-US" sz="500">
                <a:solidFill>
                  <a:srgbClr val="000000"/>
                </a:solidFill>
                <a:sym typeface="Calibri" pitchFamily="34" charset="0"/>
              </a:rPr>
              <a:t>不对此演示文稿中的信息做任何明示、暗示或法定保证。</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1AC2D9-AFBE-4FBA-BBFA-00D86F30A5B7}" type="slidenum">
              <a:rPr lang="en-US" altLang="zh-CN">
                <a:solidFill>
                  <a:srgbClr val="000000"/>
                </a:solidFill>
                <a:sym typeface="Calibri" pitchFamily="34" charset="0"/>
              </a:rPr>
              <a:pPr>
                <a:buSzPct val="100000"/>
              </a:pPr>
              <a:t>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0408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195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4135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6155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6094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748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5719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27901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03759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621745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810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268517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79979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972782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987436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26235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0581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44990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611594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611594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092533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52940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52940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32025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37822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74099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74099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912664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t>link()</a:t>
            </a:r>
            <a:r>
              <a:rPr lang="zh-CN" altLang="en-US" dirty="0"/>
              <a:t>硬链接，</a:t>
            </a:r>
            <a:r>
              <a:rPr lang="en-US" altLang="zh-CN" dirty="0" err="1"/>
              <a:t>symlink</a:t>
            </a:r>
            <a:r>
              <a:rPr lang="en-US" altLang="zh-CN" dirty="0"/>
              <a:t>()</a:t>
            </a:r>
            <a:r>
              <a:rPr lang="zh-CN" altLang="en-US" dirty="0"/>
              <a:t>软链接</a:t>
            </a:r>
            <a:endParaRPr lang="en-US" altLang="zh-CN" dirty="0"/>
          </a:p>
          <a:p>
            <a:pPr>
              <a:spcBef>
                <a:spcPct val="0"/>
              </a:spcBef>
            </a:pPr>
            <a:r>
              <a:rPr lang="en-US" altLang="zh-CN" dirty="0" err="1"/>
              <a:t>readlink</a:t>
            </a:r>
            <a:r>
              <a:rPr lang="en-US" altLang="zh-CN" dirty="0"/>
              <a:t>()</a:t>
            </a:r>
            <a:r>
              <a:rPr lang="zh-CN" altLang="en-US" dirty="0"/>
              <a:t>读取链接文件</a:t>
            </a: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80839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80839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753080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35659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465344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30682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85343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436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12/10/2021 1:37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78790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7590494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9646490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zh-CN" altLang="en-US"/>
              <a:t>单击此处编辑母版文本样式</a:t>
            </a:r>
          </a:p>
        </p:txBody>
      </p:sp>
    </p:spTree>
    <p:extLst>
      <p:ext uri="{BB962C8B-B14F-4D97-AF65-F5344CB8AC3E}">
        <p14:creationId xmlns:p14="http://schemas.microsoft.com/office/powerpoint/2010/main" val="6093425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30614265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009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21217723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336972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6894611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5388617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9813630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725978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6371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9726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pic>
        <p:nvPicPr>
          <p:cNvPr id="1026" name="Picture 25" descr="7-00029_BAK_v03TO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875" y="6007100"/>
            <a:ext cx="91598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1028"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Lst>
  <p:transition>
    <p:fade/>
  </p:transition>
  <p:txStyles>
    <p:titleStyle>
      <a:lvl1pPr algn="l" defTabSz="912813" rtl="0" eaLnBrk="1" fontAlgn="base" hangingPunct="1">
        <a:lnSpc>
          <a:spcPct val="90000"/>
        </a:lnSpc>
        <a:spcBef>
          <a:spcPct val="0"/>
        </a:spcBef>
        <a:spcAft>
          <a:spcPct val="0"/>
        </a:spcAft>
        <a:defRPr lang="en-US" sz="4800" kern="1200" spc="-150"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6"/>
        </a:buBlip>
        <a:defRPr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7"/>
        </a:buBlip>
        <a:defRPr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cstate="print">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a:t>Click to edit Master title style</a:t>
            </a:r>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688" r:id="rId1"/>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defTabSz="914363" fontAlgn="auto">
              <a:spcAft>
                <a:spcPts val="0"/>
              </a:spcAft>
              <a:defRPr/>
            </a:pPr>
            <a:r>
              <a:rPr lang="zh-CN" altLang="en-US" dirty="0">
                <a:latin typeface="微软雅黑" pitchFamily="34" charset="-122"/>
                <a:ea typeface="微软雅黑" pitchFamily="34" charset="-122"/>
              </a:rPr>
              <a:t>操作系统实验课程</a:t>
            </a:r>
            <a:endParaRPr dirty="0">
              <a:latin typeface="微软雅黑" pitchFamily="34" charset="-122"/>
              <a:ea typeface="微软雅黑" pitchFamily="34" charset="-122"/>
            </a:endParaRPr>
          </a:p>
        </p:txBody>
      </p:sp>
      <p:sp>
        <p:nvSpPr>
          <p:cNvPr id="3" name="Subtitle 2"/>
          <p:cNvSpPr>
            <a:spLocks noGrp="1"/>
          </p:cNvSpPr>
          <p:nvPr>
            <p:ph type="subTitle" idx="1"/>
          </p:nvPr>
        </p:nvSpPr>
        <p:spPr>
          <a:xfrm>
            <a:off x="730250" y="4344988"/>
            <a:ext cx="7681913" cy="1293812"/>
          </a:xfrm>
        </p:spPr>
        <p:txBody>
          <a:bodyPr>
            <a:normAutofit/>
          </a:bodyPr>
          <a:lstStyle/>
          <a:p>
            <a:pPr>
              <a:lnSpc>
                <a:spcPct val="80000"/>
              </a:lnSpc>
              <a:spcBef>
                <a:spcPct val="0"/>
              </a:spcBef>
            </a:pPr>
            <a:r>
              <a:rPr lang="en-US" altLang="zh-CN" dirty="0">
                <a:solidFill>
                  <a:srgbClr val="000000"/>
                </a:solidFill>
                <a:latin typeface="微软雅黑" pitchFamily="34" charset="-122"/>
                <a:ea typeface="微软雅黑" pitchFamily="34" charset="-122"/>
                <a:sym typeface="Calibri" pitchFamily="34" charset="0"/>
              </a:rPr>
              <a:t>2020</a:t>
            </a:r>
            <a:r>
              <a:rPr lang="zh-CN" altLang="en-US" dirty="0">
                <a:solidFill>
                  <a:srgbClr val="000000"/>
                </a:solidFill>
                <a:latin typeface="微软雅黑" pitchFamily="34" charset="-122"/>
                <a:ea typeface="微软雅黑" pitchFamily="34" charset="-122"/>
                <a:sym typeface="Calibri" pitchFamily="34" charset="0"/>
              </a:rPr>
              <a:t>年</a:t>
            </a:r>
            <a:r>
              <a:rPr lang="en-US" altLang="zh-CN" dirty="0">
                <a:solidFill>
                  <a:srgbClr val="000000"/>
                </a:solidFill>
                <a:latin typeface="微软雅黑" pitchFamily="34" charset="-122"/>
                <a:ea typeface="微软雅黑" pitchFamily="34" charset="-122"/>
                <a:sym typeface="Calibri" pitchFamily="34" charset="0"/>
              </a:rPr>
              <a:t>11</a:t>
            </a:r>
            <a:r>
              <a:rPr lang="zh-CN" altLang="en-US" dirty="0">
                <a:solidFill>
                  <a:srgbClr val="000000"/>
                </a:solidFill>
                <a:latin typeface="微软雅黑" pitchFamily="34" charset="-122"/>
                <a:ea typeface="微软雅黑" pitchFamily="34" charset="-122"/>
                <a:sym typeface="Calibri" pitchFamily="34" charset="0"/>
              </a:rPr>
              <a:t>月</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476438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返回值与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相同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的区别在于：</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914400" lvl="2" indent="0">
              <a:buNone/>
            </a:pP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）在子进程调用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或</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exit(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函数前，父进程挂起，子进程先行运行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914400" lvl="2" indent="0">
              <a:buNone/>
            </a:pP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2</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）在子进程调用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或</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exit(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函数前，父进程与子进程共享地址空间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1187624" y="1988840"/>
            <a:ext cx="6192688" cy="1200329"/>
          </a:xfrm>
          <a:prstGeom prst="rect">
            <a:avLst/>
          </a:prstGeom>
          <a:noFill/>
          <a:ln>
            <a:solidFill>
              <a:schemeClr val="tx1"/>
            </a:solidFill>
          </a:ln>
        </p:spPr>
        <p:txBody>
          <a:bodyPr wrap="square" rtlCol="0">
            <a:spAutoFit/>
          </a:bodyPr>
          <a:lstStyle/>
          <a:p>
            <a:r>
              <a:rPr lang="en-US" altLang="zh-CN" sz="2400" b="1" dirty="0">
                <a:latin typeface="Courier New" pitchFamily="49" charset="0"/>
                <a:cs typeface="Courier New" pitchFamily="49" charset="0"/>
              </a:rPr>
              <a:t>#include &lt;sys/</a:t>
            </a:r>
            <a:r>
              <a:rPr lang="en-US" altLang="zh-CN" sz="2400" b="1" dirty="0" err="1">
                <a:latin typeface="Courier New" pitchFamily="49" charset="0"/>
                <a:cs typeface="Courier New" pitchFamily="49" charset="0"/>
              </a:rPr>
              <a:t>types.h</a:t>
            </a:r>
            <a:r>
              <a:rPr lang="en-US" altLang="zh-CN" sz="2400" b="1" dirty="0">
                <a:latin typeface="Courier New" pitchFamily="49" charset="0"/>
                <a:cs typeface="Courier New" pitchFamily="49" charset="0"/>
              </a:rPr>
              <a:t>&gt;</a:t>
            </a:r>
          </a:p>
          <a:p>
            <a:r>
              <a:rPr lang="en-US" altLang="zh-CN" sz="2400" b="1" dirty="0">
                <a:latin typeface="Courier New" pitchFamily="49" charset="0"/>
                <a:cs typeface="Courier New" pitchFamily="49" charset="0"/>
              </a:rPr>
              <a:t>#include &lt;</a:t>
            </a:r>
            <a:r>
              <a:rPr lang="en-US" altLang="zh-CN" sz="2400" b="1" dirty="0" err="1">
                <a:latin typeface="Courier New" pitchFamily="49" charset="0"/>
                <a:cs typeface="Courier New" pitchFamily="49" charset="0"/>
              </a:rPr>
              <a:t>stdio.h</a:t>
            </a:r>
            <a:r>
              <a:rPr lang="en-US" altLang="zh-CN" sz="2400" b="1" dirty="0">
                <a:latin typeface="Courier New" pitchFamily="49" charset="0"/>
                <a:cs typeface="Courier New" pitchFamily="49" charset="0"/>
              </a:rPr>
              <a:t>&gt;</a:t>
            </a:r>
          </a:p>
          <a:p>
            <a:r>
              <a:rPr lang="en-US" altLang="zh-CN" sz="2400" b="1" dirty="0" err="1">
                <a:latin typeface="Courier New" pitchFamily="49" charset="0"/>
                <a:cs typeface="Courier New" pitchFamily="49" charset="0"/>
              </a:rPr>
              <a:t>Pid_t</a:t>
            </a:r>
            <a:r>
              <a:rPr lang="en-US" altLang="zh-CN" sz="2400" b="1" dirty="0">
                <a:latin typeface="Courier New" pitchFamily="49" charset="0"/>
                <a:cs typeface="Courier New" pitchFamily="49" charset="0"/>
              </a:rPr>
              <a:t> </a:t>
            </a:r>
            <a:r>
              <a:rPr lang="en-US" altLang="zh-CN" sz="2400" b="1" dirty="0" err="1">
                <a:latin typeface="Courier New" pitchFamily="49" charset="0"/>
                <a:cs typeface="Courier New" pitchFamily="49" charset="0"/>
              </a:rPr>
              <a:t>vfork</a:t>
            </a:r>
            <a:r>
              <a:rPr lang="en-US" altLang="zh-CN" sz="2400" b="1" dirty="0">
                <a:latin typeface="Courier New" pitchFamily="49" charset="0"/>
                <a:cs typeface="Courier New" pitchFamily="49" charset="0"/>
              </a:rPr>
              <a:t>(void);</a:t>
            </a:r>
            <a:endParaRPr lang="zh-CN" altLang="en-US" sz="2400" b="1" dirty="0">
              <a:latin typeface="Courier New" pitchFamily="49" charset="0"/>
              <a:cs typeface="Courier New" pitchFamily="49"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91717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0" y="1988840"/>
            <a:ext cx="4572000" cy="4616648"/>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#include &lt;sys/</a:t>
            </a:r>
            <a:r>
              <a:rPr lang="en-US" altLang="zh-CN" b="1" dirty="0" err="1">
                <a:latin typeface="Courier New" pitchFamily="49" charset="0"/>
                <a:cs typeface="Courier New" pitchFamily="49" charset="0"/>
              </a:rPr>
              <a:t>types.h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#include &lt;</a:t>
            </a:r>
            <a:r>
              <a:rPr lang="en-US" altLang="zh-CN" b="1" dirty="0" err="1">
                <a:latin typeface="Courier New" pitchFamily="49" charset="0"/>
                <a:cs typeface="Courier New" pitchFamily="49" charset="0"/>
              </a:rPr>
              <a:t>unistd.h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int glob = 3;</a:t>
            </a:r>
          </a:p>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loc = 3;</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(“before fork, glob=%d, loc=%d.\n”, glob, loc);</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vfork</a:t>
            </a:r>
            <a:r>
              <a:rPr lang="en-US" altLang="zh-CN" b="1" dirty="0">
                <a:latin typeface="Courier New" pitchFamily="49" charset="0"/>
                <a:cs typeface="Courier New" pitchFamily="49" charset="0"/>
              </a:rPr>
              <a:t>())&lt;0)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vfork</a:t>
            </a:r>
            <a:r>
              <a:rPr lang="en-US" altLang="zh-CN" b="1" dirty="0">
                <a:latin typeface="Courier New" pitchFamily="49" charset="0"/>
                <a:cs typeface="Courier New" pitchFamily="49" charset="0"/>
              </a:rPr>
              <a:t>() failed.\n”);</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   }</a:t>
            </a:r>
          </a:p>
          <a:p>
            <a:endParaRPr lang="zh-CN" altLang="en-US" sz="2400" b="1" dirty="0">
              <a:latin typeface="Courier New" pitchFamily="49" charset="0"/>
              <a:cs typeface="Courier New" pitchFamily="49" charset="0"/>
            </a:endParaRPr>
          </a:p>
        </p:txBody>
      </p:sp>
      <p:sp>
        <p:nvSpPr>
          <p:cNvPr id="18" name="TextBox 17"/>
          <p:cNvSpPr txBox="1"/>
          <p:nvPr/>
        </p:nvSpPr>
        <p:spPr>
          <a:xfrm>
            <a:off x="4572000" y="1988840"/>
            <a:ext cx="4572000" cy="4801314"/>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 else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glob++;</a:t>
            </a:r>
          </a:p>
          <a:p>
            <a:r>
              <a:rPr lang="en-US" altLang="zh-CN" b="1" dirty="0">
                <a:latin typeface="Courier New" pitchFamily="49" charset="0"/>
                <a:cs typeface="Courier New" pitchFamily="49" charset="0"/>
              </a:rPr>
              <a:t>      loc--;</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(“child process changes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else</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(“parent process doesn’t change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exit(0); }</a:t>
            </a:r>
          </a:p>
        </p:txBody>
      </p:sp>
      <p:sp>
        <p:nvSpPr>
          <p:cNvPr id="21" name="圆角矩形标注 20"/>
          <p:cNvSpPr/>
          <p:nvPr/>
        </p:nvSpPr>
        <p:spPr bwMode="auto">
          <a:xfrm>
            <a:off x="3275856" y="4149080"/>
            <a:ext cx="1440160" cy="792088"/>
          </a:xfrm>
          <a:prstGeom prst="wedgeRoundRectCallout">
            <a:avLst>
              <a:gd name="adj1" fmla="val -151891"/>
              <a:gd name="adj2" fmla="val 27867"/>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更改为</a:t>
            </a:r>
            <a:r>
              <a:rPr lang="en-US" altLang="zh-CN" dirty="0" err="1">
                <a:solidFill>
                  <a:schemeClr val="tx1"/>
                </a:solidFill>
                <a:latin typeface="Segoe" pitchFamily="34" charset="0"/>
              </a:rPr>
              <a:t>vfork</a:t>
            </a:r>
            <a:r>
              <a:rPr lang="en-US" altLang="zh-CN" dirty="0">
                <a:solidFill>
                  <a:schemeClr val="tx1"/>
                </a:solidFill>
                <a:latin typeface="Segoe" pitchFamily="34" charset="0"/>
              </a:rPr>
              <a:t>( )</a:t>
            </a:r>
            <a:endParaRPr lang="zh-CN" altLang="en-US" dirty="0">
              <a:solidFill>
                <a:schemeClr val="tx1"/>
              </a:solidFill>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bg/>
                                          </p:spTgt>
                                        </p:tgtEl>
                                        <p:attrNameLst>
                                          <p:attrName>style.visibility</p:attrName>
                                        </p:attrNameLst>
                                      </p:cBhvr>
                                      <p:to>
                                        <p:strVal val="visible"/>
                                      </p:to>
                                    </p:set>
                                    <p:anim calcmode="lin" valueType="num">
                                      <p:cBhvr additive="base">
                                        <p:cTn id="7" dur="500" fill="hold"/>
                                        <p:tgtEl>
                                          <p:spTgt spid="2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77894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由于子进程先于父进程执行，另外子进程与父进程共享内存空间与变量，因此执行结果唯一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683568" y="2996952"/>
            <a:ext cx="7992888" cy="1323439"/>
          </a:xfrm>
          <a:prstGeom prst="rect">
            <a:avLst/>
          </a:prstGeom>
          <a:noFill/>
        </p:spPr>
        <p:txBody>
          <a:bodyPr wrap="square" rtlCol="0">
            <a:spAutoFit/>
          </a:bodyPr>
          <a:lstStyle/>
          <a:p>
            <a:r>
              <a:rPr lang="en-US" altLang="zh-CN" sz="2000" b="1" dirty="0">
                <a:latin typeface="Courier New" pitchFamily="49" charset="0"/>
                <a:cs typeface="Courier New" pitchFamily="49" charset="0"/>
              </a:rPr>
              <a:t>child process changes the glob and loc.</a:t>
            </a:r>
          </a:p>
          <a:p>
            <a:r>
              <a:rPr lang="en-US" altLang="zh-CN" sz="2000" b="1" dirty="0">
                <a:latin typeface="Courier New" pitchFamily="49" charset="0"/>
                <a:cs typeface="Courier New" pitchFamily="49" charset="0"/>
              </a:rPr>
              <a:t>glob=4, loc=2</a:t>
            </a:r>
          </a:p>
          <a:p>
            <a:r>
              <a:rPr lang="en-US" altLang="zh-CN" sz="2000" b="1" dirty="0">
                <a:latin typeface="Courier New" pitchFamily="49" charset="0"/>
                <a:cs typeface="Courier New" pitchFamily="49" charset="0"/>
              </a:rPr>
              <a:t>parent process doesn’t change the glob and loc.</a:t>
            </a:r>
          </a:p>
          <a:p>
            <a:r>
              <a:rPr lang="en-US" altLang="zh-CN" sz="2000" b="1" dirty="0">
                <a:latin typeface="Courier New" pitchFamily="49" charset="0"/>
                <a:cs typeface="Courier New" pitchFamily="49" charset="0"/>
              </a:rPr>
              <a:t>glob=4, loc=2</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94313"/>
            <a:ext cx="8208912" cy="177894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fork</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区别</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将父进程的所有资源复制给子进程，具有独立的地址空间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父进程与子进程共享内存，其余复制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39010290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14882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exit()</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_exit()</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6" name="椭圆 5"/>
          <p:cNvSpPr/>
          <p:nvPr/>
        </p:nvSpPr>
        <p:spPr bwMode="auto">
          <a:xfrm>
            <a:off x="899592" y="2204864"/>
            <a:ext cx="3168352" cy="720080"/>
          </a:xfrm>
          <a:prstGeom prst="ellipse">
            <a:avLst/>
          </a:prstGeom>
          <a:noFill/>
          <a:ln w="38100">
            <a:solidFill>
              <a:schemeClr val="tx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800" dirty="0">
                <a:solidFill>
                  <a:schemeClr val="tx1"/>
                </a:solidFill>
                <a:latin typeface="微软雅黑" pitchFamily="34" charset="-122"/>
                <a:ea typeface="微软雅黑" pitchFamily="34" charset="-122"/>
              </a:rPr>
              <a:t>进程</a:t>
            </a:r>
          </a:p>
        </p:txBody>
      </p:sp>
      <p:sp>
        <p:nvSpPr>
          <p:cNvPr id="8" name="矩形 7"/>
          <p:cNvSpPr/>
          <p:nvPr/>
        </p:nvSpPr>
        <p:spPr bwMode="auto">
          <a:xfrm flipH="1" flipV="1">
            <a:off x="4427984" y="2924944"/>
            <a:ext cx="2520280" cy="2376264"/>
          </a:xfrm>
          <a:prstGeom prst="rect">
            <a:avLst/>
          </a:prstGeom>
          <a:noFill/>
          <a:ln w="38100">
            <a:solidFill>
              <a:schemeClr val="accent2">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cxnSp>
        <p:nvCxnSpPr>
          <p:cNvPr id="10" name="直接连接符 9"/>
          <p:cNvCxnSpPr/>
          <p:nvPr/>
        </p:nvCxnSpPr>
        <p:spPr>
          <a:xfrm>
            <a:off x="611560" y="5517232"/>
            <a:ext cx="7992888"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bwMode="auto">
          <a:xfrm>
            <a:off x="4788024" y="3140968"/>
            <a:ext cx="1728192" cy="792088"/>
          </a:xfrm>
          <a:prstGeom prst="rect">
            <a:avLst/>
          </a:prstGeom>
          <a:noFill/>
          <a:ln w="38100">
            <a:solidFill>
              <a:schemeClr val="accent6">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关闭所有的标准</a:t>
            </a:r>
            <a:r>
              <a:rPr lang="en-US" altLang="zh-CN" sz="2300" dirty="0">
                <a:solidFill>
                  <a:schemeClr val="tx1"/>
                </a:solidFill>
                <a:latin typeface="微软雅黑" pitchFamily="34" charset="-122"/>
                <a:ea typeface="微软雅黑" pitchFamily="34" charset="-122"/>
              </a:rPr>
              <a:t>I/O</a:t>
            </a:r>
            <a:r>
              <a:rPr lang="zh-CN" altLang="en-US" sz="2300" dirty="0">
                <a:solidFill>
                  <a:schemeClr val="tx1"/>
                </a:solidFill>
                <a:latin typeface="微软雅黑" pitchFamily="34" charset="-122"/>
                <a:ea typeface="微软雅黑" pitchFamily="34" charset="-122"/>
              </a:rPr>
              <a:t>流</a:t>
            </a:r>
          </a:p>
        </p:txBody>
      </p:sp>
      <p:sp>
        <p:nvSpPr>
          <p:cNvPr id="13" name="矩形 12"/>
          <p:cNvSpPr/>
          <p:nvPr/>
        </p:nvSpPr>
        <p:spPr bwMode="auto">
          <a:xfrm>
            <a:off x="4788024" y="4221088"/>
            <a:ext cx="1728192" cy="792088"/>
          </a:xfrm>
          <a:prstGeom prst="rect">
            <a:avLst/>
          </a:prstGeom>
          <a:noFill/>
          <a:ln w="38100">
            <a:solidFill>
              <a:schemeClr val="accent6">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清理</a:t>
            </a:r>
            <a:r>
              <a:rPr lang="en-US" altLang="zh-CN" sz="2300" dirty="0">
                <a:solidFill>
                  <a:schemeClr val="tx1"/>
                </a:solidFill>
                <a:latin typeface="微软雅黑" pitchFamily="34" charset="-122"/>
                <a:ea typeface="微软雅黑" pitchFamily="34" charset="-122"/>
              </a:rPr>
              <a:t>I/O</a:t>
            </a:r>
            <a:r>
              <a:rPr lang="zh-CN" altLang="en-US" sz="2300" dirty="0">
                <a:solidFill>
                  <a:schemeClr val="tx1"/>
                </a:solidFill>
                <a:latin typeface="微软雅黑" pitchFamily="34" charset="-122"/>
                <a:ea typeface="微软雅黑" pitchFamily="34" charset="-122"/>
              </a:rPr>
              <a:t>缓冲区</a:t>
            </a:r>
          </a:p>
        </p:txBody>
      </p:sp>
      <p:cxnSp>
        <p:nvCxnSpPr>
          <p:cNvPr id="15" name="直接箭头连接符 14"/>
          <p:cNvCxnSpPr>
            <a:stCxn id="12" idx="2"/>
            <a:endCxn id="13" idx="0"/>
          </p:cNvCxnSpPr>
          <p:nvPr/>
        </p:nvCxnSpPr>
        <p:spPr>
          <a:xfrm>
            <a:off x="5652120" y="3933056"/>
            <a:ext cx="0" cy="288032"/>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形状 21"/>
          <p:cNvCxnSpPr>
            <a:endCxn id="8" idx="2"/>
          </p:cNvCxnSpPr>
          <p:nvPr/>
        </p:nvCxnSpPr>
        <p:spPr>
          <a:xfrm>
            <a:off x="4067944" y="2492896"/>
            <a:ext cx="1620180" cy="432048"/>
          </a:xfrm>
          <a:prstGeom prst="bentConnector2">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bwMode="auto">
          <a:xfrm>
            <a:off x="2627784" y="5993904"/>
            <a:ext cx="3672408" cy="864096"/>
          </a:xfrm>
          <a:prstGeom prst="rect">
            <a:avLst/>
          </a:prstGeom>
          <a:noFill/>
          <a:ln w="38100">
            <a:solidFill>
              <a:srgbClr val="9966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bg1"/>
                </a:solidFill>
                <a:latin typeface="微软雅黑" pitchFamily="34" charset="-122"/>
                <a:ea typeface="微软雅黑" pitchFamily="34" charset="-122"/>
              </a:rPr>
              <a:t>进入核心，通过系统调用进行处理</a:t>
            </a:r>
          </a:p>
        </p:txBody>
      </p:sp>
      <p:cxnSp>
        <p:nvCxnSpPr>
          <p:cNvPr id="27" name="形状 26"/>
          <p:cNvCxnSpPr>
            <a:endCxn id="23" idx="1"/>
          </p:cNvCxnSpPr>
          <p:nvPr/>
        </p:nvCxnSpPr>
        <p:spPr>
          <a:xfrm rot="16200000" flipH="1">
            <a:off x="481236" y="4279404"/>
            <a:ext cx="3501008" cy="792088"/>
          </a:xfrm>
          <a:prstGeom prst="bentConnector2">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3" idx="0"/>
          </p:cNvCxnSpPr>
          <p:nvPr/>
        </p:nvCxnSpPr>
        <p:spPr>
          <a:xfrm flipH="1">
            <a:off x="4463988" y="5301208"/>
            <a:ext cx="1260140" cy="692696"/>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圆角矩形标注 35"/>
          <p:cNvSpPr/>
          <p:nvPr/>
        </p:nvSpPr>
        <p:spPr bwMode="auto">
          <a:xfrm>
            <a:off x="7236296" y="2276872"/>
            <a:ext cx="1728192" cy="1368152"/>
          </a:xfrm>
          <a:prstGeom prst="wedgeRoundRectCallout">
            <a:avLst>
              <a:gd name="adj1" fmla="val -60354"/>
              <a:gd name="adj2" fmla="val 86256"/>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将缓冲区中的内容写回，执行用户结构清除工作</a:t>
            </a:r>
          </a:p>
        </p:txBody>
      </p:sp>
      <p:sp>
        <p:nvSpPr>
          <p:cNvPr id="37" name="矩形 36"/>
          <p:cNvSpPr/>
          <p:nvPr/>
        </p:nvSpPr>
        <p:spPr bwMode="auto">
          <a:xfrm>
            <a:off x="7524328" y="4797152"/>
            <a:ext cx="1440160" cy="648072"/>
          </a:xfrm>
          <a:prstGeom prst="rect">
            <a:avLst/>
          </a:prstGeom>
          <a:no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用户态</a:t>
            </a:r>
          </a:p>
        </p:txBody>
      </p:sp>
      <p:sp>
        <p:nvSpPr>
          <p:cNvPr id="38" name="矩形 37"/>
          <p:cNvSpPr/>
          <p:nvPr/>
        </p:nvSpPr>
        <p:spPr bwMode="auto">
          <a:xfrm>
            <a:off x="7524328" y="5949280"/>
            <a:ext cx="1440160" cy="648072"/>
          </a:xfrm>
          <a:prstGeom prst="rect">
            <a:avLst/>
          </a:prstGeom>
          <a:no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bg1"/>
                </a:solidFill>
                <a:latin typeface="微软雅黑" pitchFamily="34" charset="-122"/>
                <a:ea typeface="微软雅黑" pitchFamily="34" charset="-122"/>
              </a:rPr>
              <a:t>核心态</a:t>
            </a:r>
          </a:p>
        </p:txBody>
      </p:sp>
      <p:sp>
        <p:nvSpPr>
          <p:cNvPr id="3" name="文本框 2"/>
          <p:cNvSpPr txBox="1"/>
          <p:nvPr/>
        </p:nvSpPr>
        <p:spPr>
          <a:xfrm>
            <a:off x="4878034" y="1965730"/>
            <a:ext cx="1926214" cy="400110"/>
          </a:xfrm>
          <a:prstGeom prst="rect">
            <a:avLst/>
          </a:prstGeom>
          <a:noFill/>
        </p:spPr>
        <p:txBody>
          <a:bodyPr wrap="square" rtlCol="0">
            <a:spAutoFit/>
          </a:bodyPr>
          <a:lstStyle/>
          <a:p>
            <a:r>
              <a:rPr lang="en-US" altLang="zh-CN" sz="2000" dirty="0"/>
              <a:t>exit( )</a:t>
            </a:r>
            <a:r>
              <a:rPr lang="zh-CN" altLang="en-US" sz="2000" dirty="0"/>
              <a:t>函数流程</a:t>
            </a:r>
          </a:p>
        </p:txBody>
      </p:sp>
      <p:sp>
        <p:nvSpPr>
          <p:cNvPr id="18" name="文本框 17"/>
          <p:cNvSpPr txBox="1"/>
          <p:nvPr/>
        </p:nvSpPr>
        <p:spPr>
          <a:xfrm>
            <a:off x="-36512" y="3779748"/>
            <a:ext cx="1944216" cy="400110"/>
          </a:xfrm>
          <a:prstGeom prst="rect">
            <a:avLst/>
          </a:prstGeom>
          <a:noFill/>
        </p:spPr>
        <p:txBody>
          <a:bodyPr wrap="square" rtlCol="0">
            <a:spAutoFit/>
          </a:bodyPr>
          <a:lstStyle/>
          <a:p>
            <a:r>
              <a:rPr lang="en-US" altLang="zh-CN" sz="2000" dirty="0"/>
              <a:t>_exit( )</a:t>
            </a:r>
            <a:r>
              <a:rPr lang="zh-CN" altLang="en-US" sz="2000" dirty="0"/>
              <a:t>函数流程</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797415"/>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获取进程标识符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获得当前进程标识符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获得父进程标识符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539552" y="3501008"/>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getpid</a:t>
            </a:r>
            <a:r>
              <a:rPr lang="en-US" altLang="zh-CN" sz="2000" b="1" dirty="0">
                <a:latin typeface="Courier New" pitchFamily="49" charset="0"/>
                <a:cs typeface="Courier New" pitchFamily="49" charset="0"/>
              </a:rPr>
              <a:t>(void);</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getppid</a:t>
            </a:r>
            <a:r>
              <a:rPr lang="en-US" altLang="zh-CN" sz="2000" b="1" dirty="0">
                <a:latin typeface="Courier New" pitchFamily="49" charset="0"/>
                <a:cs typeface="Courier New" pitchFamily="49" charset="0"/>
              </a:rPr>
              <a:t>(void);</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9585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程序中的程序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进程调用这些函数运行一个外部的新程序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调用后，原进程代码段、数据段与堆栈段被新程序所替代</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新程序从它的</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main(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开始执行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进程号保持不变</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7295348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511480" cy="549688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家族成员</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int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3" name="圆角矩形标注 2"/>
          <p:cNvSpPr/>
          <p:nvPr/>
        </p:nvSpPr>
        <p:spPr bwMode="auto">
          <a:xfrm>
            <a:off x="755576" y="2420888"/>
            <a:ext cx="1800200" cy="648072"/>
          </a:xfrm>
          <a:prstGeom prst="wedgeRoundRectCallout">
            <a:avLst>
              <a:gd name="adj1" fmla="val 9401"/>
              <a:gd name="adj2" fmla="val -83821"/>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空指针标示参数结束</a:t>
            </a:r>
          </a:p>
        </p:txBody>
      </p:sp>
      <p:sp>
        <p:nvSpPr>
          <p:cNvPr id="5" name="圆角矩形标注 4"/>
          <p:cNvSpPr/>
          <p:nvPr/>
        </p:nvSpPr>
        <p:spPr bwMode="auto">
          <a:xfrm>
            <a:off x="3109475" y="2411925"/>
            <a:ext cx="1800200" cy="648072"/>
          </a:xfrm>
          <a:prstGeom prst="wedgeRoundRectCallout">
            <a:avLst>
              <a:gd name="adj1" fmla="val 24451"/>
              <a:gd name="adj2" fmla="val -123014"/>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可执行程序路径</a:t>
            </a:r>
          </a:p>
        </p:txBody>
      </p:sp>
    </p:spTree>
    <p:extLst>
      <p:ext uri="{BB962C8B-B14F-4D97-AF65-F5344CB8AC3E}">
        <p14:creationId xmlns:p14="http://schemas.microsoft.com/office/powerpoint/2010/main" val="4923045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626156"/>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可执行文件是否需要带路径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*file,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*file, …);</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3" name="右大括号 2"/>
          <p:cNvSpPr/>
          <p:nvPr/>
        </p:nvSpPr>
        <p:spPr>
          <a:xfrm>
            <a:off x="6516216" y="1628800"/>
            <a:ext cx="576064" cy="1728192"/>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7092280" y="1988840"/>
            <a:ext cx="1916253" cy="830997"/>
          </a:xfrm>
          <a:prstGeom prst="rect">
            <a:avLst/>
          </a:prstGeom>
          <a:noFill/>
        </p:spPr>
        <p:txBody>
          <a:bodyPr wrap="square" rtlCol="0">
            <a:spAutoFit/>
          </a:bodyPr>
          <a:lstStyle/>
          <a:p>
            <a:r>
              <a:rPr lang="zh-CN" altLang="en-US" sz="2400" dirty="0"/>
              <a:t>带路径的文件名</a:t>
            </a:r>
          </a:p>
        </p:txBody>
      </p:sp>
      <p:sp>
        <p:nvSpPr>
          <p:cNvPr id="5" name="右大括号 4"/>
          <p:cNvSpPr/>
          <p:nvPr/>
        </p:nvSpPr>
        <p:spPr>
          <a:xfrm>
            <a:off x="6516216" y="4293096"/>
            <a:ext cx="576064" cy="1008112"/>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7067919" y="4149117"/>
            <a:ext cx="1800200" cy="1569660"/>
          </a:xfrm>
          <a:prstGeom prst="rect">
            <a:avLst/>
          </a:prstGeom>
          <a:noFill/>
        </p:spPr>
        <p:txBody>
          <a:bodyPr wrap="square" rtlCol="0">
            <a:spAutoFit/>
          </a:bodyPr>
          <a:lstStyle/>
          <a:p>
            <a:r>
              <a:rPr lang="zh-CN" altLang="en-US" sz="2400" dirty="0"/>
              <a:t>路径已经包含在</a:t>
            </a:r>
            <a:r>
              <a:rPr lang="en-US" altLang="zh-CN" sz="2400" dirty="0"/>
              <a:t>PATH</a:t>
            </a:r>
            <a:r>
              <a:rPr lang="zh-CN" altLang="en-US" sz="2400" dirty="0"/>
              <a:t>变量中，只需给出文件名</a:t>
            </a:r>
          </a:p>
        </p:txBody>
      </p:sp>
    </p:spTree>
    <p:extLst>
      <p:ext uri="{BB962C8B-B14F-4D97-AF65-F5344CB8AC3E}">
        <p14:creationId xmlns:p14="http://schemas.microsoft.com/office/powerpoint/2010/main" val="41855389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49688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参数传递方式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圆角矩形标注 7"/>
          <p:cNvSpPr/>
          <p:nvPr/>
        </p:nvSpPr>
        <p:spPr bwMode="auto">
          <a:xfrm>
            <a:off x="1568152" y="3789040"/>
            <a:ext cx="3110880" cy="648072"/>
          </a:xfrm>
          <a:prstGeom prst="wedgeRoundRectCallout">
            <a:avLst>
              <a:gd name="adj1" fmla="val 77795"/>
              <a:gd name="adj2" fmla="val -112562"/>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参数个数可变（分别指定）</a:t>
            </a:r>
          </a:p>
        </p:txBody>
      </p:sp>
      <p:sp>
        <p:nvSpPr>
          <p:cNvPr id="9" name="圆角矩形标注 8"/>
          <p:cNvSpPr/>
          <p:nvPr/>
        </p:nvSpPr>
        <p:spPr bwMode="auto">
          <a:xfrm>
            <a:off x="5508104" y="3789040"/>
            <a:ext cx="3110880" cy="648072"/>
          </a:xfrm>
          <a:prstGeom prst="wedgeRoundRectCallout">
            <a:avLst>
              <a:gd name="adj1" fmla="val -34880"/>
              <a:gd name="adj2" fmla="val 80790"/>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参数个数可变（指针数组传递）</a:t>
            </a:r>
          </a:p>
        </p:txBody>
      </p:sp>
    </p:spTree>
    <p:extLst>
      <p:ext uri="{BB962C8B-B14F-4D97-AF65-F5344CB8AC3E}">
        <p14:creationId xmlns:p14="http://schemas.microsoft.com/office/powerpoint/2010/main" val="5746900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59632" y="2420888"/>
            <a:ext cx="7043208" cy="1523494"/>
          </a:xfrm>
        </p:spPr>
        <p:txBody>
          <a:bodyPr/>
          <a:lstStyle/>
          <a:p>
            <a:r>
              <a:rPr lang="zh-CN" altLang="en-US" dirty="0">
                <a:latin typeface="微软雅黑" pitchFamily="34" charset="-122"/>
                <a:ea typeface="微软雅黑" pitchFamily="34" charset="-122"/>
              </a:rPr>
              <a:t>第二部分</a:t>
            </a:r>
            <a:br>
              <a:rPr lang="en-US" altLang="zh-CN" dirty="0"/>
            </a:br>
            <a:r>
              <a:rPr lang="en-US" altLang="zh-CN" dirty="0"/>
              <a:t>Unix/Linux</a:t>
            </a:r>
            <a:r>
              <a:rPr lang="zh-CN" altLang="en-US" dirty="0">
                <a:latin typeface="微软雅黑" pitchFamily="34" charset="-122"/>
                <a:ea typeface="微软雅黑" pitchFamily="34" charset="-122"/>
              </a:rPr>
              <a:t>系统编程</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7128792" cy="5687711"/>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运行环境</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execve</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argv</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envp</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9" name="圆角矩形标注 8"/>
          <p:cNvSpPr/>
          <p:nvPr/>
        </p:nvSpPr>
        <p:spPr bwMode="auto">
          <a:xfrm>
            <a:off x="5755909" y="4525639"/>
            <a:ext cx="3110880" cy="648072"/>
          </a:xfrm>
          <a:prstGeom prst="wedgeRoundRectCallout">
            <a:avLst>
              <a:gd name="adj1" fmla="val -41956"/>
              <a:gd name="adj2" fmla="val 130434"/>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可为新程序指定不同的环境</a:t>
            </a:r>
          </a:p>
        </p:txBody>
      </p:sp>
      <p:sp>
        <p:nvSpPr>
          <p:cNvPr id="3" name="右大括号 2"/>
          <p:cNvSpPr/>
          <p:nvPr/>
        </p:nvSpPr>
        <p:spPr>
          <a:xfrm>
            <a:off x="7098372" y="1501304"/>
            <a:ext cx="425955" cy="2952328"/>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7461625" y="2281084"/>
            <a:ext cx="1619673" cy="1846659"/>
          </a:xfrm>
          <a:prstGeom prst="rect">
            <a:avLst/>
          </a:prstGeom>
          <a:noFill/>
        </p:spPr>
        <p:txBody>
          <a:bodyPr wrap="square" rtlCol="0">
            <a:spAutoFit/>
          </a:bodyPr>
          <a:lstStyle/>
          <a:p>
            <a:r>
              <a:rPr lang="zh-CN" altLang="en-US" sz="2400" dirty="0">
                <a:latin typeface="Segoe" pitchFamily="34" charset="0"/>
              </a:rPr>
              <a:t>只能复制当前进程的运行环境</a:t>
            </a:r>
          </a:p>
          <a:p>
            <a:endParaRPr lang="zh-CN" altLang="en-US" dirty="0"/>
          </a:p>
        </p:txBody>
      </p:sp>
    </p:spTree>
    <p:extLst>
      <p:ext uri="{BB962C8B-B14F-4D97-AF65-F5344CB8AC3E}">
        <p14:creationId xmlns:p14="http://schemas.microsoft.com/office/powerpoint/2010/main" val="11220383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7128792" cy="369331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TextBox 3"/>
          <p:cNvSpPr txBox="1"/>
          <p:nvPr/>
        </p:nvSpPr>
        <p:spPr>
          <a:xfrm>
            <a:off x="251520" y="2132856"/>
            <a:ext cx="4114328" cy="3139321"/>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int main(int </a:t>
            </a:r>
            <a:r>
              <a:rPr lang="en-US" altLang="zh-CN" b="1" dirty="0" err="1">
                <a:latin typeface="Courier New" pitchFamily="49" charset="0"/>
                <a:cs typeface="Courier New" pitchFamily="49" charset="0"/>
              </a:rPr>
              <a:t>argc</a:t>
            </a:r>
            <a:r>
              <a:rPr lang="en-US" altLang="zh-CN" b="1" dirty="0">
                <a:latin typeface="Courier New" pitchFamily="49" charset="0"/>
                <a:cs typeface="Courier New" pitchFamily="49" charset="0"/>
              </a:rPr>
              <a:t>, char* </a:t>
            </a:r>
            <a:r>
              <a:rPr lang="en-US" altLang="zh-CN" b="1" dirty="0" err="1">
                <a:latin typeface="Courier New" pitchFamily="49" charset="0"/>
                <a:cs typeface="Courier New" pitchFamily="49" charset="0"/>
              </a:rPr>
              <a:t>argv</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n;</a:t>
            </a:r>
          </a:p>
          <a:p>
            <a:r>
              <a:rPr lang="en-US" altLang="zh-CN" b="1" dirty="0">
                <a:latin typeface="Courier New" pitchFamily="49" charset="0"/>
                <a:cs typeface="Courier New" pitchFamily="49" charset="0"/>
              </a:rPr>
              <a:t>   for(n=0; n&lt;</a:t>
            </a:r>
            <a:r>
              <a:rPr lang="en-US" altLang="zh-CN" b="1" dirty="0" err="1">
                <a:latin typeface="Courier New" pitchFamily="49" charset="0"/>
                <a:cs typeface="Courier New" pitchFamily="49" charset="0"/>
              </a:rPr>
              <a:t>argc</a:t>
            </a:r>
            <a:r>
              <a:rPr lang="en-US" altLang="zh-CN" b="1" dirty="0">
                <a:latin typeface="Courier New" pitchFamily="49" charset="0"/>
                <a:cs typeface="Courier New" pitchFamily="49" charset="0"/>
              </a:rPr>
              <a:t>; n++)</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arg</a:t>
            </a:r>
            <a:r>
              <a:rPr lang="en-US" altLang="zh-CN" b="1" dirty="0">
                <a:latin typeface="Courier New" pitchFamily="49" charset="0"/>
                <a:cs typeface="Courier New" pitchFamily="49" charset="0"/>
              </a:rPr>
              <a:t>[%d]:%s\n”), n, </a:t>
            </a:r>
            <a:r>
              <a:rPr lang="en-US" altLang="zh-CN" b="1" dirty="0" err="1">
                <a:latin typeface="Courier New" pitchFamily="49" charset="0"/>
                <a:cs typeface="Courier New" pitchFamily="49" charset="0"/>
              </a:rPr>
              <a:t>argv</a:t>
            </a:r>
            <a:r>
              <a:rPr lang="en-US" altLang="zh-CN" b="1" dirty="0">
                <a:latin typeface="Courier New" pitchFamily="49" charset="0"/>
                <a:cs typeface="Courier New" pitchFamily="49" charset="0"/>
              </a:rPr>
              <a:t>[n];</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return 0;</a:t>
            </a:r>
          </a:p>
          <a:p>
            <a:r>
              <a:rPr lang="en-US" altLang="zh-CN" b="1" dirty="0">
                <a:latin typeface="Courier New" pitchFamily="49" charset="0"/>
                <a:cs typeface="Courier New" pitchFamily="49" charset="0"/>
              </a:rPr>
              <a:t>}</a:t>
            </a:r>
            <a:endParaRPr lang="en-US" altLang="zh-CN" sz="1600" b="1" dirty="0">
              <a:latin typeface="Courier New" pitchFamily="49" charset="0"/>
              <a:cs typeface="Courier New" pitchFamily="49" charset="0"/>
            </a:endParaRPr>
          </a:p>
        </p:txBody>
      </p:sp>
      <p:sp>
        <p:nvSpPr>
          <p:cNvPr id="11" name="TextBox 3"/>
          <p:cNvSpPr txBox="1"/>
          <p:nvPr/>
        </p:nvSpPr>
        <p:spPr>
          <a:xfrm>
            <a:off x="4619907" y="2132856"/>
            <a:ext cx="4114328" cy="3139321"/>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=fork())==0)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execl</a:t>
            </a:r>
            <a:r>
              <a:rPr lang="en-US" altLang="zh-CN" b="1" dirty="0">
                <a:latin typeface="Courier New" pitchFamily="49" charset="0"/>
                <a:cs typeface="Courier New" pitchFamily="49" charset="0"/>
              </a:rPr>
              <a:t>(“/root/print”, “print”, “arg1”, “arg2”, 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wait(0);</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a:t>
            </a:r>
            <a:endParaRPr lang="en-US" altLang="zh-CN" sz="1600" b="1" dirty="0">
              <a:latin typeface="Courier New" pitchFamily="49" charset="0"/>
              <a:cs typeface="Courier New" pitchFamily="49" charset="0"/>
            </a:endParaRPr>
          </a:p>
        </p:txBody>
      </p:sp>
      <p:sp>
        <p:nvSpPr>
          <p:cNvPr id="6" name="圆角矩形标注 5"/>
          <p:cNvSpPr/>
          <p:nvPr/>
        </p:nvSpPr>
        <p:spPr bwMode="auto">
          <a:xfrm>
            <a:off x="1043608" y="5445224"/>
            <a:ext cx="2088232" cy="936104"/>
          </a:xfrm>
          <a:prstGeom prst="wedgeRoundRectCallout">
            <a:avLst>
              <a:gd name="adj1" fmla="val 25388"/>
              <a:gd name="adj2" fmla="val -190748"/>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anose="020B0503020204020204" pitchFamily="34" charset="-122"/>
                <a:ea typeface="微软雅黑" panose="020B0503020204020204" pitchFamily="34" charset="-122"/>
              </a:rPr>
              <a:t>将每一个参数打印出来</a:t>
            </a:r>
          </a:p>
        </p:txBody>
      </p:sp>
      <p:sp>
        <p:nvSpPr>
          <p:cNvPr id="12" name="圆角矩形标注 11"/>
          <p:cNvSpPr/>
          <p:nvPr/>
        </p:nvSpPr>
        <p:spPr bwMode="auto">
          <a:xfrm>
            <a:off x="5436096" y="5445224"/>
            <a:ext cx="2088232" cy="936104"/>
          </a:xfrm>
          <a:prstGeom prst="wedgeRoundRectCallout">
            <a:avLst>
              <a:gd name="adj1" fmla="val 25388"/>
              <a:gd name="adj2" fmla="val -190748"/>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anose="020B0503020204020204" pitchFamily="34" charset="-122"/>
                <a:ea typeface="微软雅黑" panose="020B0503020204020204" pitchFamily="34" charset="-122"/>
              </a:rPr>
              <a:t>execl</a:t>
            </a:r>
            <a:r>
              <a:rPr lang="zh-CN" altLang="en-US" sz="2300" dirty="0">
                <a:solidFill>
                  <a:schemeClr val="tx1"/>
                </a:solidFill>
                <a:latin typeface="微软雅黑" panose="020B0503020204020204" pitchFamily="34" charset="-122"/>
                <a:ea typeface="微软雅黑" panose="020B0503020204020204" pitchFamily="34" charset="-122"/>
              </a:rPr>
              <a:t>执行外部程序</a:t>
            </a:r>
          </a:p>
        </p:txBody>
      </p:sp>
      <p:sp>
        <p:nvSpPr>
          <p:cNvPr id="7" name="文本框 6"/>
          <p:cNvSpPr txBox="1"/>
          <p:nvPr/>
        </p:nvSpPr>
        <p:spPr>
          <a:xfrm>
            <a:off x="381000" y="1599184"/>
            <a:ext cx="1415772" cy="461665"/>
          </a:xfrm>
          <a:prstGeom prst="rect">
            <a:avLst/>
          </a:prstGeom>
          <a:noFill/>
        </p:spPr>
        <p:txBody>
          <a:bodyPr wrap="none" rtlCol="0">
            <a:spAutoFit/>
          </a:bodyPr>
          <a:lstStyle/>
          <a:p>
            <a:r>
              <a:rPr lang="zh-CN" altLang="en-US" sz="2400" dirty="0"/>
              <a:t>外部程序</a:t>
            </a:r>
          </a:p>
        </p:txBody>
      </p:sp>
      <p:sp>
        <p:nvSpPr>
          <p:cNvPr id="14" name="文本框 13"/>
          <p:cNvSpPr txBox="1"/>
          <p:nvPr/>
        </p:nvSpPr>
        <p:spPr>
          <a:xfrm>
            <a:off x="4740404" y="1599183"/>
            <a:ext cx="1415772" cy="461665"/>
          </a:xfrm>
          <a:prstGeom prst="rect">
            <a:avLst/>
          </a:prstGeom>
          <a:noFill/>
        </p:spPr>
        <p:txBody>
          <a:bodyPr wrap="none" rtlCol="0">
            <a:spAutoFit/>
          </a:bodyPr>
          <a:lstStyle/>
          <a:p>
            <a:r>
              <a:rPr lang="zh-CN" altLang="en-US" sz="2400" dirty="0"/>
              <a:t>运行程序</a:t>
            </a:r>
          </a:p>
        </p:txBody>
      </p:sp>
    </p:spTree>
    <p:extLst>
      <p:ext uri="{BB962C8B-B14F-4D97-AF65-F5344CB8AC3E}">
        <p14:creationId xmlns:p14="http://schemas.microsoft.com/office/powerpoint/2010/main" val="1034029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148828"/>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运行结果</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51520" y="2276872"/>
            <a:ext cx="6857669" cy="1015663"/>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[0]:print</a:t>
            </a:r>
          </a:p>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[1]:arg1</a:t>
            </a:r>
          </a:p>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[2]:arg2</a:t>
            </a:r>
            <a:endParaRPr lang="zh-CN" altLang="en-US" sz="2000" b="1" dirty="0">
              <a:latin typeface="Courier New" pitchFamily="49" charset="0"/>
              <a:cs typeface="Courier New" pitchFamily="49" charset="0"/>
            </a:endParaRPr>
          </a:p>
        </p:txBody>
      </p:sp>
    </p:spTree>
    <p:extLst>
      <p:ext uri="{BB962C8B-B14F-4D97-AF65-F5344CB8AC3E}">
        <p14:creationId xmlns:p14="http://schemas.microsoft.com/office/powerpoint/2010/main" val="25331401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4690515"/>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en-US" altLang="zh-CN" dirty="0">
                <a:solidFill>
                  <a:srgbClr val="000000"/>
                </a:solidFill>
                <a:latin typeface="微软雅黑" pitchFamily="34" charset="-122"/>
                <a:ea typeface="微软雅黑" pitchFamily="34" charset="-122"/>
                <a:cs typeface="Calibri" pitchFamily="34" charset="0"/>
                <a:sym typeface="Calibri" pitchFamily="34" charset="0"/>
              </a:rPr>
              <a:t>wait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父进程等待（任意）子进程终止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statloc</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指针保存子进程的终止状态码</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SIGCHLD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，即说明子进程是如何结束的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返回值是终止的子进程</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502229" y="2745229"/>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a:t>
            </a:r>
            <a:r>
              <a:rPr lang="zh-CN" alt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&lt;sys/</a:t>
            </a:r>
            <a:r>
              <a:rPr lang="en-US" altLang="zh-CN" sz="2000" b="1" dirty="0" err="1">
                <a:latin typeface="Courier New" pitchFamily="49" charset="0"/>
                <a:cs typeface="Courier New" pitchFamily="49" charset="0"/>
              </a:rPr>
              <a:t>wait.h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wait(int *</a:t>
            </a:r>
            <a:r>
              <a:rPr lang="en-US" altLang="zh-CN" sz="2000" b="1" dirty="0" err="1">
                <a:latin typeface="Courier New" pitchFamily="49" charset="0"/>
                <a:cs typeface="Courier New" pitchFamily="49" charset="0"/>
              </a:rPr>
              <a:t>statloc</a:t>
            </a:r>
            <a:r>
              <a:rPr lang="en-US" altLang="zh-CN" sz="2000" b="1" dirty="0">
                <a:latin typeface="Courier New" pitchFamily="49" charset="0"/>
                <a:cs typeface="Courier New" pitchFamily="49" charset="0"/>
              </a:rPr>
              <a:t>);</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5644622"/>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更灵活的进程等待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父进程可以使用</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指定等待的子进程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可在</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option</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中设置</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WNOHANG</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，如果没有任何子进程终止，则立即返回</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wait(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若无子进程结束，则父进程一直等待，</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waitpid</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则可以选择不挂起立即返回</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如不使用</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option</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，参数为</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611560" y="2636912"/>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a:t>
            </a:r>
            <a:r>
              <a:rPr lang="zh-CN" alt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&lt;sys/</a:t>
            </a:r>
            <a:r>
              <a:rPr lang="en-US" altLang="zh-CN" sz="2000" b="1" dirty="0" err="1">
                <a:latin typeface="Courier New" pitchFamily="49" charset="0"/>
                <a:cs typeface="Courier New" pitchFamily="49" charset="0"/>
              </a:rPr>
              <a:t>wait.h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waitpid</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int *</a:t>
            </a:r>
            <a:r>
              <a:rPr lang="en-US" altLang="zh-CN" sz="2000" b="1" dirty="0" err="1">
                <a:latin typeface="Courier New" pitchFamily="49" charset="0"/>
                <a:cs typeface="Courier New" pitchFamily="49" charset="0"/>
              </a:rPr>
              <a:t>statloc</a:t>
            </a:r>
            <a:r>
              <a:rPr lang="en-US" altLang="zh-CN" sz="2000" b="1" dirty="0">
                <a:latin typeface="Courier New" pitchFamily="49" charset="0"/>
                <a:cs typeface="Courier New" pitchFamily="49" charset="0"/>
              </a:rPr>
              <a:t>, int options);</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892480" cy="4967514"/>
          </a:xfrm>
        </p:spPr>
        <p:txBody>
          <a:bodyPr/>
          <a:lstStyle/>
          <a:p>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pid_t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参数的意义</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&gt; 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完全匹配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：匹配与当前进程是同一个进程组的任何终止子进程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：匹配任何终止的子进程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&lt; -1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：匹配任何进程组标识等于</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绝对值的任何终止子进程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latin typeface="微软雅黑" pitchFamily="34" charset="-122"/>
                <a:ea typeface="微软雅黑" pitchFamily="34" charset="-122"/>
                <a:cs typeface="Calibri" pitchFamily="34" charset="0"/>
                <a:sym typeface="Calibri" pitchFamily="34" charset="0"/>
              </a:rPr>
              <a:t>wait(</a:t>
            </a:r>
            <a:r>
              <a:rPr lang="en-US" altLang="zh-CN" dirty="0" err="1">
                <a:latin typeface="微软雅黑" pitchFamily="34" charset="-122"/>
                <a:ea typeface="微软雅黑" pitchFamily="34" charset="-122"/>
                <a:cs typeface="Calibri" pitchFamily="34" charset="0"/>
                <a:sym typeface="Calibri" pitchFamily="34" charset="0"/>
              </a:rPr>
              <a:t>statloc</a:t>
            </a:r>
            <a:r>
              <a:rPr lang="en-US" altLang="zh-CN" dirty="0">
                <a:latin typeface="微软雅黑" pitchFamily="34" charset="-122"/>
                <a:ea typeface="微软雅黑" pitchFamily="34" charset="-122"/>
                <a:cs typeface="Calibri" pitchFamily="34" charset="0"/>
                <a:sym typeface="Calibri" pitchFamily="34" charset="0"/>
              </a:rPr>
              <a:t>) = </a:t>
            </a:r>
            <a:r>
              <a:rPr lang="en-US" altLang="zh-CN" dirty="0" err="1">
                <a:latin typeface="微软雅黑" pitchFamily="34" charset="-122"/>
                <a:ea typeface="微软雅黑" pitchFamily="34" charset="-122"/>
                <a:cs typeface="Calibri" pitchFamily="34" charset="0"/>
                <a:sym typeface="Calibri" pitchFamily="34" charset="0"/>
              </a:rPr>
              <a:t>waitpid</a:t>
            </a:r>
            <a:r>
              <a:rPr lang="en-US" altLang="zh-CN" dirty="0">
                <a:latin typeface="微软雅黑" pitchFamily="34" charset="-122"/>
                <a:ea typeface="微软雅黑" pitchFamily="34" charset="-122"/>
                <a:cs typeface="Calibri" pitchFamily="34" charset="0"/>
                <a:sym typeface="Calibri" pitchFamily="34" charset="0"/>
              </a:rPr>
              <a:t>(-1, </a:t>
            </a:r>
            <a:r>
              <a:rPr lang="en-US" altLang="zh-CN" dirty="0" err="1">
                <a:latin typeface="微软雅黑" pitchFamily="34" charset="-122"/>
                <a:ea typeface="微软雅黑" pitchFamily="34" charset="-122"/>
                <a:cs typeface="Calibri" pitchFamily="34" charset="0"/>
                <a:sym typeface="Calibri" pitchFamily="34" charset="0"/>
              </a:rPr>
              <a:t>statloc</a:t>
            </a:r>
            <a:r>
              <a:rPr lang="en-US" altLang="zh-CN" dirty="0">
                <a:latin typeface="微软雅黑" pitchFamily="34" charset="-122"/>
                <a:ea typeface="微软雅黑" pitchFamily="34" charset="-122"/>
                <a:cs typeface="Calibri" pitchFamily="34" charset="0"/>
                <a:sym typeface="Calibri" pitchFamily="34" charset="0"/>
              </a:rPr>
              <a:t>, 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20899"/>
            <a:ext cx="8784976" cy="571848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进程的睡眠</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例：进程睡眠 </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1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秒</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sleep(1);</a:t>
            </a: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usleep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(1000000);</a:t>
            </a:r>
          </a:p>
          <a:p>
            <a:pPr lvl="1"/>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进程捕捉到信号并从信号处理函数返回后，</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sleep</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函数直接结束，返回剩余秒数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3"/>
          <p:cNvSpPr txBox="1"/>
          <p:nvPr/>
        </p:nvSpPr>
        <p:spPr>
          <a:xfrm>
            <a:off x="467544" y="1988840"/>
            <a:ext cx="8352928" cy="224676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unsigned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sleep(unsigned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seconds);</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void </a:t>
            </a:r>
            <a:r>
              <a:rPr lang="en-US" altLang="zh-CN" sz="2000" b="1" dirty="0" err="1">
                <a:latin typeface="Courier New" pitchFamily="49" charset="0"/>
                <a:cs typeface="Courier New" pitchFamily="49" charset="0"/>
              </a:rPr>
              <a:t>usleep</a:t>
            </a:r>
            <a:r>
              <a:rPr lang="en-US" altLang="zh-CN" sz="2000" b="1" dirty="0">
                <a:latin typeface="Courier New" pitchFamily="49" charset="0"/>
                <a:cs typeface="Courier New" pitchFamily="49" charset="0"/>
              </a:rPr>
              <a:t>(unsigned long </a:t>
            </a:r>
            <a:r>
              <a:rPr lang="en-US" altLang="zh-CN" sz="2000" b="1" dirty="0" err="1">
                <a:latin typeface="Courier New" pitchFamily="49" charset="0"/>
                <a:cs typeface="Courier New" pitchFamily="49" charset="0"/>
              </a:rPr>
              <a:t>usecs</a:t>
            </a:r>
            <a:r>
              <a:rPr lang="en-US" altLang="zh-CN" sz="2000" b="1" dirty="0">
                <a:latin typeface="Courier New" pitchFamily="49" charset="0"/>
                <a:cs typeface="Courier New" pitchFamily="49" charset="0"/>
              </a:rPr>
              <a:t>);</a:t>
            </a:r>
          </a:p>
        </p:txBody>
      </p:sp>
      <p:sp>
        <p:nvSpPr>
          <p:cNvPr id="3" name="圆角矩形标注 2"/>
          <p:cNvSpPr/>
          <p:nvPr/>
        </p:nvSpPr>
        <p:spPr bwMode="auto">
          <a:xfrm>
            <a:off x="971600" y="2996952"/>
            <a:ext cx="1584176" cy="748824"/>
          </a:xfrm>
          <a:prstGeom prst="wedgeRoundRectCallout">
            <a:avLst>
              <a:gd name="adj1" fmla="val 104095"/>
              <a:gd name="adj2" fmla="val -59611"/>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anose="020B0503020204020204" pitchFamily="34" charset="-122"/>
                <a:ea typeface="微软雅黑" panose="020B0503020204020204" pitchFamily="34" charset="-122"/>
              </a:rPr>
              <a:t>秒为单位</a:t>
            </a:r>
          </a:p>
        </p:txBody>
      </p:sp>
      <p:sp>
        <p:nvSpPr>
          <p:cNvPr id="7" name="圆角矩形标注 6"/>
          <p:cNvSpPr/>
          <p:nvPr/>
        </p:nvSpPr>
        <p:spPr bwMode="auto">
          <a:xfrm>
            <a:off x="6516216" y="3184232"/>
            <a:ext cx="1728192" cy="748824"/>
          </a:xfrm>
          <a:prstGeom prst="wedgeRoundRectCallout">
            <a:avLst>
              <a:gd name="adj1" fmla="val -113383"/>
              <a:gd name="adj2" fmla="val 44410"/>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微秒为单位</a:t>
            </a:r>
          </a:p>
        </p:txBody>
      </p:sp>
    </p:spTree>
    <p:extLst>
      <p:ext uri="{BB962C8B-B14F-4D97-AF65-F5344CB8AC3E}">
        <p14:creationId xmlns:p14="http://schemas.microsoft.com/office/powerpoint/2010/main" val="28003608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2D4EE-8A9A-471D-9741-3C929DF65CDF}"/>
              </a:ext>
            </a:extLst>
          </p:cNvPr>
          <p:cNvSpPr>
            <a:spLocks noGrp="1"/>
          </p:cNvSpPr>
          <p:nvPr>
            <p:ph type="title"/>
          </p:nvPr>
        </p:nvSpPr>
        <p:spPr/>
        <p:txBody>
          <a:bodyPr/>
          <a:lstStyle/>
          <a:p>
            <a:pPr algn="ctr"/>
            <a:r>
              <a:rPr lang="zh-CN" altLang="en-US" dirty="0"/>
              <a:t>父子进程同步实例</a:t>
            </a:r>
          </a:p>
        </p:txBody>
      </p:sp>
      <p:sp>
        <p:nvSpPr>
          <p:cNvPr id="3" name="文本占位符 2">
            <a:extLst>
              <a:ext uri="{FF2B5EF4-FFF2-40B4-BE49-F238E27FC236}">
                <a16:creationId xmlns:a16="http://schemas.microsoft.com/office/drawing/2014/main" id="{C5D58199-D57C-4670-8DC5-85B5C6E5A9AD}"/>
              </a:ext>
            </a:extLst>
          </p:cNvPr>
          <p:cNvSpPr>
            <a:spLocks noGrp="1"/>
          </p:cNvSpPr>
          <p:nvPr>
            <p:ph type="body" sz="quarter" idx="10"/>
          </p:nvPr>
        </p:nvSpPr>
        <p:spPr>
          <a:xfrm>
            <a:off x="381000" y="1411552"/>
            <a:ext cx="8382000" cy="443198"/>
          </a:xfrm>
        </p:spPr>
        <p:txBody>
          <a:bodyPr/>
          <a:lstStyle/>
          <a:p>
            <a:r>
              <a:rPr lang="en-US" altLang="zh-CN" dirty="0"/>
              <a:t>P.161</a:t>
            </a:r>
            <a:endParaRPr lang="zh-CN" altLang="en-US" dirty="0"/>
          </a:p>
        </p:txBody>
      </p:sp>
    </p:spTree>
    <p:extLst>
      <p:ext uri="{BB962C8B-B14F-4D97-AF65-F5344CB8AC3E}">
        <p14:creationId xmlns:p14="http://schemas.microsoft.com/office/powerpoint/2010/main" val="14187111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文本占位符 2"/>
          <p:cNvSpPr>
            <a:spLocks noGrp="1"/>
          </p:cNvSpPr>
          <p:nvPr>
            <p:ph type="body" sz="quarter" idx="10"/>
          </p:nvPr>
        </p:nvSpPr>
        <p:spPr>
          <a:xfrm>
            <a:off x="381000" y="1411552"/>
            <a:ext cx="8382000" cy="3016210"/>
          </a:xfrm>
        </p:spPr>
        <p:txBody>
          <a:bodyPr/>
          <a:lstStyle/>
          <a:p>
            <a:r>
              <a:rPr lang="zh-CN" altLang="en-US" b="1" dirty="0"/>
              <a:t>进程控制调用</a:t>
            </a:r>
            <a:endParaRPr lang="en-US" altLang="zh-CN" b="1" dirty="0"/>
          </a:p>
          <a:p>
            <a:pPr lvl="1"/>
            <a:r>
              <a:rPr lang="zh-CN" altLang="en-US" b="1" dirty="0"/>
              <a:t>实验二、实验三</a:t>
            </a:r>
            <a:endParaRPr lang="en-US" altLang="zh-CN" b="1" dirty="0"/>
          </a:p>
          <a:p>
            <a:r>
              <a:rPr lang="zh-CN" altLang="en-US" b="1" dirty="0">
                <a:solidFill>
                  <a:srgbClr val="FF0000"/>
                </a:solidFill>
              </a:rPr>
              <a:t>文件系统调用</a:t>
            </a:r>
            <a:endParaRPr lang="en-US" altLang="zh-CN" b="1" dirty="0">
              <a:solidFill>
                <a:srgbClr val="FF0000"/>
              </a:solidFill>
            </a:endParaRPr>
          </a:p>
          <a:p>
            <a:pPr lvl="1"/>
            <a:r>
              <a:rPr lang="zh-CN" altLang="en-US" b="1" dirty="0">
                <a:solidFill>
                  <a:srgbClr val="FF0000"/>
                </a:solidFill>
              </a:rPr>
              <a:t>实验五</a:t>
            </a:r>
            <a:endParaRPr lang="en-US" altLang="zh-CN" b="1" dirty="0">
              <a:solidFill>
                <a:srgbClr val="FF0000"/>
              </a:solidFill>
            </a:endParaRPr>
          </a:p>
          <a:p>
            <a:r>
              <a:rPr lang="zh-CN" altLang="en-US" b="1" dirty="0"/>
              <a:t>系统进程通信</a:t>
            </a:r>
            <a:endParaRPr lang="en-US" altLang="zh-CN" b="1" dirty="0"/>
          </a:p>
          <a:p>
            <a:pPr lvl="1"/>
            <a:r>
              <a:rPr lang="zh-CN" altLang="en-US" b="1" dirty="0"/>
              <a:t>实验三</a:t>
            </a:r>
          </a:p>
        </p:txBody>
      </p:sp>
    </p:spTree>
    <p:extLst>
      <p:ext uri="{BB962C8B-B14F-4D97-AF65-F5344CB8AC3E}">
        <p14:creationId xmlns:p14="http://schemas.microsoft.com/office/powerpoint/2010/main" val="32489399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7318927"/>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系统中的文件分类与类型判断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t>S_ISREG/S_ISDIR/S_ISCHR/…</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stat/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lstat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fstat</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打开、关闭、创建与删除、读写、定位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创建与删除、打开、读取与关闭</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1070303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文本占位符 2"/>
          <p:cNvSpPr>
            <a:spLocks noGrp="1"/>
          </p:cNvSpPr>
          <p:nvPr>
            <p:ph type="body" sz="quarter" idx="10"/>
          </p:nvPr>
        </p:nvSpPr>
        <p:spPr>
          <a:xfrm>
            <a:off x="381000" y="1411552"/>
            <a:ext cx="8382000" cy="3016210"/>
          </a:xfrm>
        </p:spPr>
        <p:txBody>
          <a:bodyPr/>
          <a:lstStyle/>
          <a:p>
            <a:r>
              <a:rPr lang="zh-CN" altLang="en-US" b="1" dirty="0"/>
              <a:t>进程控制调用</a:t>
            </a:r>
            <a:endParaRPr lang="en-US" altLang="zh-CN" b="1" dirty="0"/>
          </a:p>
          <a:p>
            <a:pPr lvl="1"/>
            <a:r>
              <a:rPr lang="zh-CN" altLang="en-US" b="1" dirty="0"/>
              <a:t>实验二、实验三</a:t>
            </a:r>
            <a:endParaRPr lang="en-US" altLang="zh-CN" b="1" dirty="0"/>
          </a:p>
          <a:p>
            <a:r>
              <a:rPr lang="zh-CN" altLang="en-US" b="1" dirty="0"/>
              <a:t>文件系统调用</a:t>
            </a:r>
            <a:endParaRPr lang="en-US" altLang="zh-CN" b="1" dirty="0"/>
          </a:p>
          <a:p>
            <a:pPr lvl="1"/>
            <a:r>
              <a:rPr lang="zh-CN" altLang="en-US" b="1" dirty="0"/>
              <a:t>实验四</a:t>
            </a:r>
            <a:endParaRPr lang="en-US" altLang="zh-CN" b="1" dirty="0"/>
          </a:p>
          <a:p>
            <a:r>
              <a:rPr lang="zh-CN" altLang="en-US" b="1" dirty="0"/>
              <a:t>系统进程通信</a:t>
            </a:r>
            <a:endParaRPr lang="en-US" altLang="zh-CN" b="1" dirty="0"/>
          </a:p>
          <a:p>
            <a:pPr lvl="1"/>
            <a:r>
              <a:rPr lang="zh-CN" altLang="en-US" b="1" dirty="0"/>
              <a:t>实验三</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30252"/>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系统中的文件分类与类型判断</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039123963"/>
              </p:ext>
            </p:extLst>
          </p:nvPr>
        </p:nvGraphicFramePr>
        <p:xfrm>
          <a:off x="611560" y="1700808"/>
          <a:ext cx="7956376" cy="4282440"/>
        </p:xfrm>
        <a:graphic>
          <a:graphicData uri="http://schemas.openxmlformats.org/drawingml/2006/table">
            <a:tbl>
              <a:tblPr firstRow="1" bandRow="1">
                <a:tableStyleId>{D27102A9-8310-4765-A935-A1911B00CA55}</a:tableStyleId>
              </a:tblPr>
              <a:tblGrid>
                <a:gridCol w="1989094">
                  <a:extLst>
                    <a:ext uri="{9D8B030D-6E8A-4147-A177-3AD203B41FA5}">
                      <a16:colId xmlns:a16="http://schemas.microsoft.com/office/drawing/2014/main" val="20000"/>
                    </a:ext>
                  </a:extLst>
                </a:gridCol>
                <a:gridCol w="1989094">
                  <a:extLst>
                    <a:ext uri="{9D8B030D-6E8A-4147-A177-3AD203B41FA5}">
                      <a16:colId xmlns:a16="http://schemas.microsoft.com/office/drawing/2014/main" val="20001"/>
                    </a:ext>
                  </a:extLst>
                </a:gridCol>
                <a:gridCol w="1989094">
                  <a:extLst>
                    <a:ext uri="{9D8B030D-6E8A-4147-A177-3AD203B41FA5}">
                      <a16:colId xmlns:a16="http://schemas.microsoft.com/office/drawing/2014/main" val="20002"/>
                    </a:ext>
                  </a:extLst>
                </a:gridCol>
                <a:gridCol w="1989094">
                  <a:extLst>
                    <a:ext uri="{9D8B030D-6E8A-4147-A177-3AD203B41FA5}">
                      <a16:colId xmlns:a16="http://schemas.microsoft.com/office/drawing/2014/main" val="20003"/>
                    </a:ext>
                  </a:extLst>
                </a:gridCol>
              </a:tblGrid>
              <a:tr h="298832">
                <a:tc>
                  <a:txBody>
                    <a:bodyPr/>
                    <a:lstStyle/>
                    <a:p>
                      <a:pPr algn="ctr"/>
                      <a:r>
                        <a:rPr lang="zh-CN" altLang="en-US" dirty="0"/>
                        <a:t>文件类型</a:t>
                      </a:r>
                    </a:p>
                  </a:txBody>
                  <a:tcPr/>
                </a:tc>
                <a:tc>
                  <a:txBody>
                    <a:bodyPr/>
                    <a:lstStyle/>
                    <a:p>
                      <a:pPr algn="ctr"/>
                      <a:r>
                        <a:rPr lang="zh-CN" altLang="en-US" dirty="0"/>
                        <a:t>说明</a:t>
                      </a:r>
                    </a:p>
                  </a:txBody>
                  <a:tcPr/>
                </a:tc>
                <a:tc>
                  <a:txBody>
                    <a:bodyPr/>
                    <a:lstStyle/>
                    <a:p>
                      <a:pPr algn="ctr"/>
                      <a:r>
                        <a:rPr lang="zh-CN" altLang="en-US" dirty="0"/>
                        <a:t>判断函数</a:t>
                      </a:r>
                    </a:p>
                  </a:txBody>
                  <a:tcPr/>
                </a:tc>
                <a:tc>
                  <a:txBody>
                    <a:bodyPr/>
                    <a:lstStyle/>
                    <a:p>
                      <a:pPr algn="ctr"/>
                      <a:r>
                        <a:rPr lang="zh-CN" altLang="en-US" dirty="0"/>
                        <a:t>例</a:t>
                      </a:r>
                    </a:p>
                  </a:txBody>
                  <a:tcPr/>
                </a:tc>
                <a:extLst>
                  <a:ext uri="{0D108BD9-81ED-4DB2-BD59-A6C34878D82A}">
                    <a16:rowId xmlns:a16="http://schemas.microsoft.com/office/drawing/2014/main" val="10000"/>
                  </a:ext>
                </a:extLst>
              </a:tr>
              <a:tr h="370840">
                <a:tc>
                  <a:txBody>
                    <a:bodyPr/>
                    <a:lstStyle/>
                    <a:p>
                      <a:pPr algn="ctr"/>
                      <a:r>
                        <a:rPr lang="zh-CN" altLang="en-US" dirty="0"/>
                        <a:t>普通文件</a:t>
                      </a:r>
                    </a:p>
                  </a:txBody>
                  <a:tcPr/>
                </a:tc>
                <a:tc>
                  <a:txBody>
                    <a:bodyPr/>
                    <a:lstStyle/>
                    <a:p>
                      <a:pPr algn="l"/>
                      <a:r>
                        <a:rPr lang="zh-CN" altLang="en-US" sz="1600" dirty="0"/>
                        <a:t>一般意义上的文件</a:t>
                      </a:r>
                    </a:p>
                  </a:txBody>
                  <a:tcPr/>
                </a:tc>
                <a:tc>
                  <a:txBody>
                    <a:bodyPr/>
                    <a:lstStyle/>
                    <a:p>
                      <a:pPr algn="ctr"/>
                      <a:r>
                        <a:rPr lang="en-US" altLang="zh-CN" dirty="0"/>
                        <a:t>S_ISREG( )</a:t>
                      </a:r>
                      <a:endParaRPr lang="zh-CN" altLang="en-US" dirty="0"/>
                    </a:p>
                  </a:txBody>
                  <a:tcPr/>
                </a:tc>
                <a:tc>
                  <a:txBody>
                    <a:bodyPr/>
                    <a:lstStyle/>
                    <a:p>
                      <a:pPr algn="ctr"/>
                      <a:r>
                        <a:rPr lang="en-US" altLang="zh-CN" dirty="0" err="1"/>
                        <a:t>hello.c</a:t>
                      </a:r>
                      <a:endParaRPr lang="zh-CN" altLang="en-US" dirty="0"/>
                    </a:p>
                  </a:txBody>
                  <a:tcPr/>
                </a:tc>
                <a:extLst>
                  <a:ext uri="{0D108BD9-81ED-4DB2-BD59-A6C34878D82A}">
                    <a16:rowId xmlns:a16="http://schemas.microsoft.com/office/drawing/2014/main" val="10001"/>
                  </a:ext>
                </a:extLst>
              </a:tr>
              <a:tr h="370840">
                <a:tc>
                  <a:txBody>
                    <a:bodyPr/>
                    <a:lstStyle/>
                    <a:p>
                      <a:pPr algn="ctr"/>
                      <a:r>
                        <a:rPr lang="zh-CN" altLang="en-US" dirty="0"/>
                        <a:t>目录文件</a:t>
                      </a:r>
                    </a:p>
                  </a:txBody>
                  <a:tcPr/>
                </a:tc>
                <a:tc>
                  <a:txBody>
                    <a:bodyPr/>
                    <a:lstStyle/>
                    <a:p>
                      <a:pPr algn="l"/>
                      <a:r>
                        <a:rPr lang="zh-CN" altLang="en-US" sz="1600" dirty="0"/>
                        <a:t>可包含其他文件或者子目录</a:t>
                      </a:r>
                    </a:p>
                  </a:txBody>
                  <a:tcPr/>
                </a:tc>
                <a:tc>
                  <a:txBody>
                    <a:bodyPr/>
                    <a:lstStyle/>
                    <a:p>
                      <a:pPr algn="ctr"/>
                      <a:r>
                        <a:rPr lang="en-US" altLang="zh-CN" dirty="0"/>
                        <a:t>S_ISDIR( )</a:t>
                      </a:r>
                      <a:endParaRPr lang="zh-CN" altLang="en-US" dirty="0"/>
                    </a:p>
                  </a:txBody>
                  <a:tcPr/>
                </a:tc>
                <a:tc>
                  <a:txBody>
                    <a:bodyPr/>
                    <a:lstStyle/>
                    <a:p>
                      <a:pPr algn="ctr"/>
                      <a:r>
                        <a:rPr lang="en-US" altLang="zh-CN" dirty="0"/>
                        <a:t>/etc/</a:t>
                      </a:r>
                      <a:endParaRPr lang="zh-CN" altLang="en-US" dirty="0"/>
                    </a:p>
                  </a:txBody>
                  <a:tcPr/>
                </a:tc>
                <a:extLst>
                  <a:ext uri="{0D108BD9-81ED-4DB2-BD59-A6C34878D82A}">
                    <a16:rowId xmlns:a16="http://schemas.microsoft.com/office/drawing/2014/main" val="10002"/>
                  </a:ext>
                </a:extLst>
              </a:tr>
              <a:tr h="370840">
                <a:tc>
                  <a:txBody>
                    <a:bodyPr/>
                    <a:lstStyle/>
                    <a:p>
                      <a:pPr algn="ctr"/>
                      <a:r>
                        <a:rPr lang="zh-CN" altLang="en-US" dirty="0"/>
                        <a:t>字符设备文件</a:t>
                      </a:r>
                    </a:p>
                  </a:txBody>
                  <a:tcPr/>
                </a:tc>
                <a:tc>
                  <a:txBody>
                    <a:bodyPr/>
                    <a:lstStyle/>
                    <a:p>
                      <a:pPr algn="l"/>
                      <a:r>
                        <a:rPr lang="zh-CN" altLang="en-US" sz="1600" dirty="0"/>
                        <a:t>以无缓冲方式，提供对于设备的可变长度访问</a:t>
                      </a:r>
                    </a:p>
                  </a:txBody>
                  <a:tcPr/>
                </a:tc>
                <a:tc>
                  <a:txBody>
                    <a:bodyPr/>
                    <a:lstStyle/>
                    <a:p>
                      <a:pPr algn="ctr"/>
                      <a:r>
                        <a:rPr lang="en-US" altLang="zh-CN" dirty="0"/>
                        <a:t>S_ISCHR( )</a:t>
                      </a:r>
                      <a:endParaRPr lang="zh-CN" altLang="en-US" dirty="0"/>
                    </a:p>
                  </a:txBody>
                  <a:tcPr/>
                </a:tc>
                <a:tc>
                  <a:txBody>
                    <a:bodyPr/>
                    <a:lstStyle/>
                    <a:p>
                      <a:pPr algn="ctr"/>
                      <a:r>
                        <a:rPr lang="en-US" altLang="zh-CN" dirty="0"/>
                        <a:t>/dev/</a:t>
                      </a:r>
                      <a:r>
                        <a:rPr lang="en-US" altLang="zh-CN" dirty="0" err="1"/>
                        <a:t>tty</a:t>
                      </a:r>
                      <a:endParaRPr lang="zh-CN" altLang="en-US" dirty="0"/>
                    </a:p>
                  </a:txBody>
                  <a:tcPr/>
                </a:tc>
                <a:extLst>
                  <a:ext uri="{0D108BD9-81ED-4DB2-BD59-A6C34878D82A}">
                    <a16:rowId xmlns:a16="http://schemas.microsoft.com/office/drawing/2014/main" val="10003"/>
                  </a:ext>
                </a:extLst>
              </a:tr>
              <a:tr h="370840">
                <a:tc>
                  <a:txBody>
                    <a:bodyPr/>
                    <a:lstStyle/>
                    <a:p>
                      <a:pPr algn="ctr"/>
                      <a:r>
                        <a:rPr lang="zh-CN" altLang="en-US" dirty="0"/>
                        <a:t>块设备文件</a:t>
                      </a:r>
                      <a:endParaRPr lang="en-US" altLang="zh-CN" dirty="0"/>
                    </a:p>
                  </a:txBody>
                  <a:tcPr/>
                </a:tc>
                <a:tc>
                  <a:txBody>
                    <a:bodyPr/>
                    <a:lstStyle/>
                    <a:p>
                      <a:pPr algn="l"/>
                      <a:r>
                        <a:rPr lang="zh-CN" altLang="en-US" sz="1600" dirty="0"/>
                        <a:t>以带缓冲方式，提供对于设备的固定长度访问</a:t>
                      </a:r>
                    </a:p>
                  </a:txBody>
                  <a:tcPr/>
                </a:tc>
                <a:tc>
                  <a:txBody>
                    <a:bodyPr/>
                    <a:lstStyle/>
                    <a:p>
                      <a:pPr algn="ctr"/>
                      <a:r>
                        <a:rPr lang="en-US" altLang="zh-CN" dirty="0"/>
                        <a:t>S_ISBLK( )</a:t>
                      </a:r>
                      <a:endParaRPr lang="zh-CN" altLang="en-US" dirty="0"/>
                    </a:p>
                  </a:txBody>
                  <a:tcPr/>
                </a:tc>
                <a:tc>
                  <a:txBody>
                    <a:bodyPr/>
                    <a:lstStyle/>
                    <a:p>
                      <a:pPr algn="ctr"/>
                      <a:r>
                        <a:rPr lang="en-US" altLang="zh-CN" dirty="0"/>
                        <a:t>/dev/</a:t>
                      </a:r>
                      <a:r>
                        <a:rPr lang="en-US" altLang="zh-CN" dirty="0" err="1"/>
                        <a:t>sda</a:t>
                      </a:r>
                      <a:endParaRPr lang="zh-CN" altLang="en-US" dirty="0"/>
                    </a:p>
                  </a:txBody>
                  <a:tcPr/>
                </a:tc>
                <a:extLst>
                  <a:ext uri="{0D108BD9-81ED-4DB2-BD59-A6C34878D82A}">
                    <a16:rowId xmlns:a16="http://schemas.microsoft.com/office/drawing/2014/main" val="10004"/>
                  </a:ext>
                </a:extLst>
              </a:tr>
              <a:tr h="370840">
                <a:tc>
                  <a:txBody>
                    <a:bodyPr/>
                    <a:lstStyle/>
                    <a:p>
                      <a:pPr algn="ctr"/>
                      <a:r>
                        <a:rPr lang="zh-CN" altLang="en-US" dirty="0"/>
                        <a:t>符号连接文件</a:t>
                      </a:r>
                    </a:p>
                  </a:txBody>
                  <a:tcPr/>
                </a:tc>
                <a:tc>
                  <a:txBody>
                    <a:bodyPr/>
                    <a:lstStyle/>
                    <a:p>
                      <a:pPr algn="l"/>
                      <a:r>
                        <a:rPr lang="zh-CN" altLang="en-US" sz="1600" dirty="0"/>
                        <a:t>指向另一个文件</a:t>
                      </a:r>
                    </a:p>
                  </a:txBody>
                  <a:tcPr/>
                </a:tc>
                <a:tc>
                  <a:txBody>
                    <a:bodyPr/>
                    <a:lstStyle/>
                    <a:p>
                      <a:pPr algn="ctr"/>
                      <a:r>
                        <a:rPr lang="en-US" altLang="zh-CN" dirty="0"/>
                        <a:t>S_ISLNK( )</a:t>
                      </a:r>
                      <a:endParaRPr lang="zh-CN" altLang="en-US" dirty="0"/>
                    </a:p>
                  </a:txBody>
                  <a:tcPr/>
                </a:tc>
                <a:tc>
                  <a:txBody>
                    <a:bodyPr/>
                    <a:lstStyle/>
                    <a:p>
                      <a:pPr algn="ctr"/>
                      <a:r>
                        <a:rPr lang="en-US" altLang="zh-CN" dirty="0"/>
                        <a:t>/dev/</a:t>
                      </a:r>
                      <a:r>
                        <a:rPr lang="en-US" altLang="zh-CN" dirty="0" err="1"/>
                        <a:t>cdrom</a:t>
                      </a:r>
                      <a:endParaRPr lang="zh-CN" altLang="en-US" dirty="0"/>
                    </a:p>
                  </a:txBody>
                  <a:tcPr/>
                </a:tc>
                <a:extLst>
                  <a:ext uri="{0D108BD9-81ED-4DB2-BD59-A6C34878D82A}">
                    <a16:rowId xmlns:a16="http://schemas.microsoft.com/office/drawing/2014/main" val="10005"/>
                  </a:ext>
                </a:extLst>
              </a:tr>
              <a:tr h="370840">
                <a:tc>
                  <a:txBody>
                    <a:bodyPr/>
                    <a:lstStyle/>
                    <a:p>
                      <a:pPr algn="ctr"/>
                      <a:r>
                        <a:rPr lang="zh-CN" altLang="en-US" dirty="0"/>
                        <a:t>命名管道文件</a:t>
                      </a:r>
                    </a:p>
                  </a:txBody>
                  <a:tcPr/>
                </a:tc>
                <a:tc>
                  <a:txBody>
                    <a:bodyPr/>
                    <a:lstStyle/>
                    <a:p>
                      <a:pPr algn="l"/>
                      <a:r>
                        <a:rPr lang="zh-CN" altLang="en-US" sz="1600" dirty="0"/>
                        <a:t>用于进程间通信</a:t>
                      </a:r>
                    </a:p>
                  </a:txBody>
                  <a:tcPr/>
                </a:tc>
                <a:tc>
                  <a:txBody>
                    <a:bodyPr/>
                    <a:lstStyle/>
                    <a:p>
                      <a:pPr algn="ctr"/>
                      <a:r>
                        <a:rPr lang="en-US" altLang="zh-CN" dirty="0"/>
                        <a:t>S_ISFIFO( )</a:t>
                      </a:r>
                      <a:endParaRPr lang="zh-CN" altLang="en-US"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altLang="zh-CN" dirty="0"/>
                        <a:t>/dev/</a:t>
                      </a:r>
                      <a:r>
                        <a:rPr lang="en-US" altLang="zh-CN" dirty="0" err="1"/>
                        <a:t>initctl</a:t>
                      </a:r>
                      <a:endParaRPr lang="zh-CN" altLang="en-US" dirty="0"/>
                    </a:p>
                  </a:txBody>
                  <a:tcPr/>
                </a:tc>
                <a:extLst>
                  <a:ext uri="{0D108BD9-81ED-4DB2-BD59-A6C34878D82A}">
                    <a16:rowId xmlns:a16="http://schemas.microsoft.com/office/drawing/2014/main" val="10006"/>
                  </a:ext>
                </a:extLst>
              </a:tr>
              <a:tr h="370840">
                <a:tc>
                  <a:txBody>
                    <a:bodyPr/>
                    <a:lstStyle/>
                    <a:p>
                      <a:pPr algn="ctr"/>
                      <a:r>
                        <a:rPr lang="zh-CN" altLang="en-US" dirty="0"/>
                        <a:t>网络套接字文件</a:t>
                      </a:r>
                    </a:p>
                  </a:txBody>
                  <a:tcPr/>
                </a:tc>
                <a:tc>
                  <a:txBody>
                    <a:bodyPr/>
                    <a:lstStyle/>
                    <a:p>
                      <a:pPr algn="l"/>
                      <a:r>
                        <a:rPr lang="zh-CN" altLang="en-US" sz="1600" dirty="0"/>
                        <a:t>用于进程间的网络通信</a:t>
                      </a:r>
                    </a:p>
                  </a:txBody>
                  <a:tcPr/>
                </a:tc>
                <a:tc>
                  <a:txBody>
                    <a:bodyPr/>
                    <a:lstStyle/>
                    <a:p>
                      <a:pPr algn="ctr"/>
                      <a:r>
                        <a:rPr lang="en-US" altLang="zh-CN" dirty="0"/>
                        <a:t>S_ISSOCK( )</a:t>
                      </a:r>
                      <a:endParaRPr lang="zh-CN" altLang="en-US" dirty="0"/>
                    </a:p>
                  </a:txBody>
                  <a:tcPr/>
                </a:tc>
                <a:tc>
                  <a:txBody>
                    <a:bodyPr/>
                    <a:lstStyle/>
                    <a:p>
                      <a:pPr algn="ctr"/>
                      <a:r>
                        <a:rPr lang="en-US" altLang="zh-CN" dirty="0"/>
                        <a:t>/dev/log</a:t>
                      </a:r>
                      <a:endParaRPr lang="zh-CN" altLang="en-US" dirty="0"/>
                    </a:p>
                  </a:txBody>
                  <a:tcPr/>
                </a:tc>
                <a:extLst>
                  <a:ext uri="{0D108BD9-81ED-4DB2-BD59-A6C34878D82A}">
                    <a16:rowId xmlns:a16="http://schemas.microsoft.com/office/drawing/2014/main" val="10007"/>
                  </a:ext>
                </a:extLst>
              </a:tr>
            </a:tbl>
          </a:graphicData>
        </a:graphic>
      </p:graphicFrame>
      <p:sp>
        <p:nvSpPr>
          <p:cNvPr id="7" name="下箭头 6"/>
          <p:cNvSpPr/>
          <p:nvPr/>
        </p:nvSpPr>
        <p:spPr bwMode="auto">
          <a:xfrm>
            <a:off x="5292080" y="5805264"/>
            <a:ext cx="504056" cy="576064"/>
          </a:xfrm>
          <a:prstGeom prst="downArrow">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sp>
        <p:nvSpPr>
          <p:cNvPr id="8" name="TextBox 7"/>
          <p:cNvSpPr txBox="1"/>
          <p:nvPr/>
        </p:nvSpPr>
        <p:spPr>
          <a:xfrm>
            <a:off x="4211960" y="6341258"/>
            <a:ext cx="3096344"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匹配返回</a:t>
            </a:r>
            <a:r>
              <a:rPr lang="en-US" altLang="zh-CN" sz="2000" dirty="0">
                <a:solidFill>
                  <a:schemeClr val="bg1"/>
                </a:solidFill>
                <a:latin typeface="微软雅黑" pitchFamily="34" charset="-122"/>
                <a:ea typeface="微软雅黑" pitchFamily="34" charset="-122"/>
              </a:rPr>
              <a:t>1</a:t>
            </a:r>
            <a:r>
              <a:rPr lang="zh-CN" altLang="en-US" sz="2000" dirty="0">
                <a:solidFill>
                  <a:schemeClr val="bg1"/>
                </a:solidFill>
                <a:latin typeface="微软雅黑" pitchFamily="34" charset="-122"/>
                <a:ea typeface="微软雅黑" pitchFamily="34" charset="-122"/>
              </a:rPr>
              <a:t>，否则返回</a:t>
            </a:r>
            <a:r>
              <a:rPr lang="en-US" altLang="zh-CN" sz="2000" dirty="0">
                <a:solidFill>
                  <a:schemeClr val="bg1"/>
                </a:solidFill>
                <a:latin typeface="微软雅黑" pitchFamily="34" charset="-122"/>
                <a:ea typeface="微软雅黑" pitchFamily="34" charset="-122"/>
              </a:rPr>
              <a:t>0</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572609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081117"/>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文件信息结构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保存文件的各项属性信息</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323528" y="1948770"/>
            <a:ext cx="8640960" cy="4093428"/>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a:t>
            </a:r>
          </a:p>
          <a:p>
            <a:r>
              <a:rPr lang="zh-CN" altLang="en-US" sz="2000" b="1" dirty="0">
                <a:latin typeface="Courier New" pitchFamily="49" charset="0"/>
                <a:cs typeface="Courier New" pitchFamily="49" charset="0"/>
              </a:rPr>
              <a:t>｛</a:t>
            </a:r>
            <a:endParaRPr lang="en-US" altLang="zh-CN" sz="2000" b="1" dirty="0">
              <a:latin typeface="Courier New" pitchFamily="49" charset="0"/>
              <a:cs typeface="Courier New" pitchFamily="49" charset="0"/>
            </a:endParaRPr>
          </a:p>
          <a:p>
            <a:br>
              <a:rPr lang="en-US" altLang="zh-CN" sz="2000" b="1" dirty="0">
                <a:latin typeface="Courier New" pitchFamily="49" charset="0"/>
                <a:cs typeface="Courier New" pitchFamily="49" charset="0"/>
              </a:rPr>
            </a:br>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    </a:t>
            </a:r>
          </a:p>
          <a:p>
            <a:r>
              <a:rPr lang="zh-CN" altLang="en-US" sz="2000" b="1" dirty="0">
                <a:latin typeface="Courier New" pitchFamily="49" charset="0"/>
                <a:cs typeface="Courier New" pitchFamily="49" charset="0"/>
              </a:rPr>
              <a:t>｝</a:t>
            </a:r>
            <a:r>
              <a:rPr lang="en-US" altLang="zh-CN" sz="2000" b="1" dirty="0">
                <a:latin typeface="Courier New" pitchFamily="49" charset="0"/>
                <a:cs typeface="Courier New" pitchFamily="49" charset="0"/>
              </a:rPr>
              <a:t> </a:t>
            </a:r>
          </a:p>
        </p:txBody>
      </p:sp>
      <p:graphicFrame>
        <p:nvGraphicFramePr>
          <p:cNvPr id="6" name="表格 5"/>
          <p:cNvGraphicFramePr>
            <a:graphicFrameLocks noGrp="1"/>
          </p:cNvGraphicFramePr>
          <p:nvPr/>
        </p:nvGraphicFramePr>
        <p:xfrm>
          <a:off x="467543" y="2636912"/>
          <a:ext cx="8280920" cy="2966720"/>
        </p:xfrm>
        <a:graphic>
          <a:graphicData uri="http://schemas.openxmlformats.org/drawingml/2006/table">
            <a:tbl>
              <a:tblPr firstRow="1" bandRow="1">
                <a:tableStyleId>{ED083AE6-46FA-4A59-8FB0-9F97EB10719F}</a:tableStyleId>
              </a:tblPr>
              <a:tblGrid>
                <a:gridCol w="2070230">
                  <a:extLst>
                    <a:ext uri="{9D8B030D-6E8A-4147-A177-3AD203B41FA5}">
                      <a16:colId xmlns:a16="http://schemas.microsoft.com/office/drawing/2014/main" val="20000"/>
                    </a:ext>
                  </a:extLst>
                </a:gridCol>
                <a:gridCol w="2106235">
                  <a:extLst>
                    <a:ext uri="{9D8B030D-6E8A-4147-A177-3AD203B41FA5}">
                      <a16:colId xmlns:a16="http://schemas.microsoft.com/office/drawing/2014/main" val="20001"/>
                    </a:ext>
                  </a:extLst>
                </a:gridCol>
                <a:gridCol w="2034225">
                  <a:extLst>
                    <a:ext uri="{9D8B030D-6E8A-4147-A177-3AD203B41FA5}">
                      <a16:colId xmlns:a16="http://schemas.microsoft.com/office/drawing/2014/main" val="20002"/>
                    </a:ext>
                  </a:extLst>
                </a:gridCol>
                <a:gridCol w="2070230">
                  <a:extLst>
                    <a:ext uri="{9D8B030D-6E8A-4147-A177-3AD203B41FA5}">
                      <a16:colId xmlns:a16="http://schemas.microsoft.com/office/drawing/2014/main" val="20003"/>
                    </a:ext>
                  </a:extLst>
                </a:gridCol>
              </a:tblGrid>
              <a:tr h="370840">
                <a:tc>
                  <a:txBody>
                    <a:bodyPr/>
                    <a:lstStyle/>
                    <a:p>
                      <a:pPr algn="ctr"/>
                      <a:r>
                        <a:rPr lang="zh-CN" altLang="en-US" b="1" dirty="0"/>
                        <a:t>变量</a:t>
                      </a:r>
                    </a:p>
                  </a:txBody>
                  <a:tcPr/>
                </a:tc>
                <a:tc>
                  <a:txBody>
                    <a:bodyPr/>
                    <a:lstStyle/>
                    <a:p>
                      <a:pPr algn="ctr"/>
                      <a:r>
                        <a:rPr lang="zh-CN" altLang="en-US" dirty="0"/>
                        <a:t>含义</a:t>
                      </a:r>
                    </a:p>
                  </a:txBody>
                  <a:tcPr/>
                </a:tc>
                <a:tc>
                  <a:txBody>
                    <a:bodyPr/>
                    <a:lstStyle/>
                    <a:p>
                      <a:pPr algn="ctr"/>
                      <a:r>
                        <a:rPr lang="zh-CN" altLang="en-US" dirty="0"/>
                        <a:t>变量</a:t>
                      </a:r>
                    </a:p>
                  </a:txBody>
                  <a:tcPr/>
                </a:tc>
                <a:tc>
                  <a:txBody>
                    <a:bodyPr/>
                    <a:lstStyle/>
                    <a:p>
                      <a:pPr algn="ctr"/>
                      <a:r>
                        <a:rPr lang="zh-CN" altLang="en-US" dirty="0"/>
                        <a:t>含义</a:t>
                      </a:r>
                    </a:p>
                  </a:txBody>
                  <a:tcPr/>
                </a:tc>
                <a:extLst>
                  <a:ext uri="{0D108BD9-81ED-4DB2-BD59-A6C34878D82A}">
                    <a16:rowId xmlns:a16="http://schemas.microsoft.com/office/drawing/2014/main" val="10000"/>
                  </a:ext>
                </a:extLst>
              </a:tr>
              <a:tr h="370840">
                <a:tc>
                  <a:txBody>
                    <a:bodyPr/>
                    <a:lstStyle/>
                    <a:p>
                      <a:pPr algn="ctr"/>
                      <a:r>
                        <a:rPr lang="en-US" altLang="zh-CN" b="1" dirty="0" err="1">
                          <a:latin typeface="Courier New" pitchFamily="49" charset="0"/>
                          <a:cs typeface="Courier New" pitchFamily="49" charset="0"/>
                        </a:rPr>
                        <a:t>dev_t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文件所在的设备号</a:t>
                      </a:r>
                    </a:p>
                  </a:txBody>
                  <a:tcPr/>
                </a:tc>
                <a:tc>
                  <a:txBody>
                    <a:bodyPr/>
                    <a:lstStyle/>
                    <a:p>
                      <a:pPr algn="ctr"/>
                      <a:r>
                        <a:rPr lang="en-US" altLang="zh-CN" b="1" dirty="0" err="1">
                          <a:latin typeface="Courier New" pitchFamily="49" charset="0"/>
                          <a:cs typeface="Courier New" pitchFamily="49" charset="0"/>
                        </a:rPr>
                        <a:t>st_size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文件大小</a:t>
                      </a:r>
                    </a:p>
                  </a:txBody>
                  <a:tcPr/>
                </a:tc>
                <a:extLst>
                  <a:ext uri="{0D108BD9-81ED-4DB2-BD59-A6C34878D82A}">
                    <a16:rowId xmlns:a16="http://schemas.microsoft.com/office/drawing/2014/main" val="10001"/>
                  </a:ext>
                </a:extLst>
              </a:tr>
              <a:tr h="370840">
                <a:tc>
                  <a:txBody>
                    <a:bodyPr/>
                    <a:lstStyle/>
                    <a:p>
                      <a:pPr algn="ctr"/>
                      <a:r>
                        <a:rPr lang="en-US" altLang="zh-CN" b="1" dirty="0" err="1">
                          <a:latin typeface="Courier New" pitchFamily="49" charset="0"/>
                          <a:cs typeface="Courier New" pitchFamily="49" charset="0"/>
                        </a:rPr>
                        <a:t>ino_t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a:t>
                      </a:r>
                      <a:r>
                        <a:rPr lang="en-US" altLang="zh-CN" sz="1600" dirty="0" err="1">
                          <a:latin typeface="Courier New" pitchFamily="49" charset="0"/>
                          <a:cs typeface="Courier New" pitchFamily="49" charset="0"/>
                        </a:rPr>
                        <a:t>i</a:t>
                      </a:r>
                      <a:r>
                        <a:rPr lang="zh-CN" altLang="en-US" sz="1600" dirty="0">
                          <a:latin typeface="Courier New" pitchFamily="49" charset="0"/>
                          <a:cs typeface="Courier New" pitchFamily="49" charset="0"/>
                        </a:rPr>
                        <a:t>结点</a:t>
                      </a:r>
                    </a:p>
                  </a:txBody>
                  <a:tcPr/>
                </a:tc>
                <a:tc>
                  <a:txBody>
                    <a:bodyPr/>
                    <a:lstStyle/>
                    <a:p>
                      <a:pPr algn="ctr"/>
                      <a:r>
                        <a:rPr lang="en-US" altLang="zh-CN" b="1" dirty="0" err="1">
                          <a:latin typeface="Courier New" pitchFamily="49" charset="0"/>
                          <a:cs typeface="Courier New" pitchFamily="49" charset="0"/>
                        </a:rPr>
                        <a:t>st_blksize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适合</a:t>
                      </a:r>
                      <a:r>
                        <a:rPr lang="en-US" altLang="zh-CN" dirty="0">
                          <a:latin typeface="Courier New" pitchFamily="49" charset="0"/>
                          <a:cs typeface="Courier New" pitchFamily="49" charset="0"/>
                        </a:rPr>
                        <a:t>I/O</a:t>
                      </a:r>
                      <a:r>
                        <a:rPr lang="zh-CN" altLang="en-US" dirty="0">
                          <a:latin typeface="Courier New" pitchFamily="49" charset="0"/>
                          <a:cs typeface="Courier New" pitchFamily="49" charset="0"/>
                        </a:rPr>
                        <a:t>的块长度</a:t>
                      </a:r>
                    </a:p>
                  </a:txBody>
                  <a:tcPr/>
                </a:tc>
                <a:extLst>
                  <a:ext uri="{0D108BD9-81ED-4DB2-BD59-A6C34878D82A}">
                    <a16:rowId xmlns:a16="http://schemas.microsoft.com/office/drawing/2014/main" val="10002"/>
                  </a:ext>
                </a:extLst>
              </a:tr>
              <a:tr h="370840">
                <a:tc>
                  <a:txBody>
                    <a:bodyPr/>
                    <a:lstStyle/>
                    <a:p>
                      <a:pPr algn="ctr"/>
                      <a:r>
                        <a:rPr lang="en-US" altLang="zh-CN" b="1" dirty="0" err="1">
                          <a:latin typeface="Courier New" pitchFamily="49" charset="0"/>
                          <a:cs typeface="Courier New" pitchFamily="49" charset="0"/>
                        </a:rPr>
                        <a:t>mode_t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文件类型</a:t>
                      </a:r>
                    </a:p>
                  </a:txBody>
                  <a:tcPr/>
                </a:tc>
                <a:tc>
                  <a:txBody>
                    <a:bodyPr/>
                    <a:lstStyle/>
                    <a:p>
                      <a:pPr algn="ctr"/>
                      <a:r>
                        <a:rPr lang="en-US" altLang="zh-CN" b="1" dirty="0" err="1">
                          <a:latin typeface="Courier New" pitchFamily="49" charset="0"/>
                          <a:cs typeface="Courier New" pitchFamily="49" charset="0"/>
                        </a:rPr>
                        <a:t>st_blocks</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实际分配块数目</a:t>
                      </a:r>
                    </a:p>
                  </a:txBody>
                  <a:tcPr/>
                </a:tc>
                <a:extLst>
                  <a:ext uri="{0D108BD9-81ED-4DB2-BD59-A6C34878D82A}">
                    <a16:rowId xmlns:a16="http://schemas.microsoft.com/office/drawing/2014/main" val="10003"/>
                  </a:ext>
                </a:extLst>
              </a:tr>
              <a:tr h="370840">
                <a:tc>
                  <a:txBody>
                    <a:bodyPr/>
                    <a:lstStyle/>
                    <a:p>
                      <a:pPr algn="ctr"/>
                      <a:r>
                        <a:rPr lang="en-US" altLang="zh-CN" b="1" dirty="0" err="1">
                          <a:latin typeface="Courier New" pitchFamily="49" charset="0"/>
                          <a:cs typeface="Courier New" pitchFamily="49" charset="0"/>
                        </a:rPr>
                        <a:t>st_nlink</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硬连接数目</a:t>
                      </a:r>
                    </a:p>
                  </a:txBody>
                  <a:tcPr/>
                </a:tc>
                <a:tc>
                  <a:txBody>
                    <a:bodyPr/>
                    <a:lstStyle/>
                    <a:p>
                      <a:pPr algn="ctr"/>
                      <a:r>
                        <a:rPr lang="en-US" altLang="zh-CN" b="1" dirty="0" err="1">
                          <a:latin typeface="Courier New" pitchFamily="49" charset="0"/>
                          <a:cs typeface="Courier New" pitchFamily="49" charset="0"/>
                        </a:rPr>
                        <a:t>st_atime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最后访问时间</a:t>
                      </a:r>
                    </a:p>
                  </a:txBody>
                  <a:tcPr/>
                </a:tc>
                <a:extLst>
                  <a:ext uri="{0D108BD9-81ED-4DB2-BD59-A6C34878D82A}">
                    <a16:rowId xmlns:a16="http://schemas.microsoft.com/office/drawing/2014/main" val="10004"/>
                  </a:ext>
                </a:extLst>
              </a:tr>
              <a:tr h="370840">
                <a:tc>
                  <a:txBody>
                    <a:bodyPr/>
                    <a:lstStyle/>
                    <a:p>
                      <a:pPr algn="ctr"/>
                      <a:r>
                        <a:rPr lang="en-US" altLang="zh-CN" b="1" dirty="0" err="1">
                          <a:latin typeface="Courier New" pitchFamily="49" charset="0"/>
                          <a:cs typeface="Courier New" pitchFamily="49" charset="0"/>
                        </a:rPr>
                        <a:t>st_uid</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文件拥有者</a:t>
                      </a:r>
                      <a:r>
                        <a:rPr lang="en-US" altLang="zh-CN" sz="1600" dirty="0">
                          <a:latin typeface="Courier New" pitchFamily="49" charset="0"/>
                          <a:cs typeface="Courier New" pitchFamily="49" charset="0"/>
                        </a:rPr>
                        <a:t>ID</a:t>
                      </a:r>
                      <a:endParaRPr lang="zh-CN" altLang="en-US" sz="1600" dirty="0">
                        <a:latin typeface="Courier New" pitchFamily="49" charset="0"/>
                        <a:cs typeface="Courier New" pitchFamily="49" charset="0"/>
                      </a:endParaRPr>
                    </a:p>
                  </a:txBody>
                  <a:tcPr/>
                </a:tc>
                <a:tc>
                  <a:txBody>
                    <a:bodyPr/>
                    <a:lstStyle/>
                    <a:p>
                      <a:pPr algn="ctr"/>
                      <a:r>
                        <a:rPr lang="en-US" altLang="zh-CN" b="1" dirty="0" err="1">
                          <a:latin typeface="Courier New" pitchFamily="49" charset="0"/>
                          <a:cs typeface="Courier New" pitchFamily="49" charset="0"/>
                        </a:rPr>
                        <a:t>st_mtime</a:t>
                      </a:r>
                      <a:endParaRPr lang="zh-CN" altLang="en-US" b="1" dirty="0">
                        <a:latin typeface="Courier New" pitchFamily="49" charset="0"/>
                        <a:cs typeface="Courier New" pitchFamily="49" charset="0"/>
                      </a:endParaRPr>
                    </a:p>
                  </a:txBody>
                  <a:tcPr/>
                </a:tc>
                <a:tc>
                  <a:txBody>
                    <a:bodyPr/>
                    <a:lstStyle/>
                    <a:p>
                      <a:pPr algn="ctr"/>
                      <a:r>
                        <a:rPr lang="zh-CN" altLang="en-US" sz="1800" dirty="0">
                          <a:latin typeface="Courier New" pitchFamily="49" charset="0"/>
                          <a:cs typeface="Courier New" pitchFamily="49" charset="0"/>
                        </a:rPr>
                        <a:t>最后内容修改时间</a:t>
                      </a:r>
                    </a:p>
                  </a:txBody>
                  <a:tcPr/>
                </a:tc>
                <a:extLst>
                  <a:ext uri="{0D108BD9-81ED-4DB2-BD59-A6C34878D82A}">
                    <a16:rowId xmlns:a16="http://schemas.microsoft.com/office/drawing/2014/main" val="10005"/>
                  </a:ext>
                </a:extLst>
              </a:tr>
              <a:tr h="370840">
                <a:tc>
                  <a:txBody>
                    <a:bodyPr/>
                    <a:lstStyle/>
                    <a:p>
                      <a:pPr algn="ctr"/>
                      <a:r>
                        <a:rPr lang="en-US" altLang="zh-CN" b="1" dirty="0" err="1">
                          <a:latin typeface="Courier New" pitchFamily="49" charset="0"/>
                          <a:cs typeface="Courier New" pitchFamily="49" charset="0"/>
                        </a:rPr>
                        <a:t>st_gid</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文件拥有者所属组</a:t>
                      </a:r>
                      <a:r>
                        <a:rPr lang="en-US" altLang="zh-CN" sz="1600" dirty="0">
                          <a:latin typeface="Courier New" pitchFamily="49" charset="0"/>
                          <a:cs typeface="Courier New" pitchFamily="49" charset="0"/>
                        </a:rPr>
                        <a:t>ID</a:t>
                      </a:r>
                      <a:endParaRPr lang="zh-CN" altLang="en-US" sz="1600" dirty="0">
                        <a:latin typeface="Courier New" pitchFamily="49" charset="0"/>
                        <a:cs typeface="Courier New" pitchFamily="49" charset="0"/>
                      </a:endParaRPr>
                    </a:p>
                  </a:txBody>
                  <a:tcPr/>
                </a:tc>
                <a:tc rowSpan="2">
                  <a:txBody>
                    <a:bodyPr/>
                    <a:lstStyle/>
                    <a:p>
                      <a:pPr algn="ctr"/>
                      <a:r>
                        <a:rPr lang="en-US" altLang="zh-CN" b="1" dirty="0" err="1">
                          <a:latin typeface="Courier New" pitchFamily="49" charset="0"/>
                          <a:cs typeface="Courier New" pitchFamily="49" charset="0"/>
                        </a:rPr>
                        <a:t>st_ctime</a:t>
                      </a:r>
                      <a:endParaRPr lang="zh-CN" altLang="en-US" b="1" dirty="0">
                        <a:latin typeface="Courier New" pitchFamily="49" charset="0"/>
                        <a:cs typeface="Courier New" pitchFamily="49" charset="0"/>
                      </a:endParaRPr>
                    </a:p>
                  </a:txBody>
                  <a:tcPr/>
                </a:tc>
                <a:tc rowSpan="2">
                  <a:txBody>
                    <a:bodyPr/>
                    <a:lstStyle/>
                    <a:p>
                      <a:pPr algn="ctr"/>
                      <a:r>
                        <a:rPr lang="zh-CN" altLang="en-US" dirty="0">
                          <a:latin typeface="Courier New" pitchFamily="49" charset="0"/>
                          <a:cs typeface="Courier New" pitchFamily="49" charset="0"/>
                        </a:rPr>
                        <a:t>最后状态（所有者、权限等）改变时间</a:t>
                      </a:r>
                    </a:p>
                  </a:txBody>
                  <a:tcPr/>
                </a:tc>
                <a:extLst>
                  <a:ext uri="{0D108BD9-81ED-4DB2-BD59-A6C34878D82A}">
                    <a16:rowId xmlns:a16="http://schemas.microsoft.com/office/drawing/2014/main" val="10006"/>
                  </a:ext>
                </a:extLst>
              </a:tr>
              <a:tr h="370840">
                <a:tc>
                  <a:txBody>
                    <a:bodyPr/>
                    <a:lstStyle/>
                    <a:p>
                      <a:pPr algn="ctr"/>
                      <a:r>
                        <a:rPr lang="en-US" altLang="zh-CN" b="1" dirty="0" err="1">
                          <a:latin typeface="Courier New" pitchFamily="49" charset="0"/>
                          <a:cs typeface="Courier New" pitchFamily="49" charset="0"/>
                        </a:rPr>
                        <a:t>st_rdev</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设备种类</a:t>
                      </a:r>
                    </a:p>
                  </a:txBody>
                  <a:tcPr/>
                </a:tc>
                <a:tc vMerge="1">
                  <a:txBody>
                    <a:bodyPr/>
                    <a:lstStyle/>
                    <a:p>
                      <a:pPr algn="ctr"/>
                      <a:endParaRPr lang="zh-CN" altLang="en-US" b="1" dirty="0">
                        <a:latin typeface="Courier New" pitchFamily="49" charset="0"/>
                        <a:cs typeface="Courier New" pitchFamily="49" charset="0"/>
                      </a:endParaRPr>
                    </a:p>
                  </a:txBody>
                  <a:tcPr/>
                </a:tc>
                <a:tc vMerge="1">
                  <a:txBody>
                    <a:bodyPr/>
                    <a:lstStyle/>
                    <a:p>
                      <a:pPr algn="ctr"/>
                      <a:endParaRPr lang="zh-CN" altLang="en-US" dirty="0">
                        <a:latin typeface="Courier New" pitchFamily="49" charset="0"/>
                        <a:cs typeface="Courier New" pitchFamily="49"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57260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31837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stat(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lstat</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统计符号连接文件本身，</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stat</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统计符号连接指向的文件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348880"/>
            <a:ext cx="8352928" cy="347787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stat(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file_name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lstat</a:t>
            </a:r>
            <a:r>
              <a:rPr lang="en-US" altLang="zh-CN" sz="2000" b="1" dirty="0">
                <a:latin typeface="Courier New" pitchFamily="49" charset="0"/>
                <a:cs typeface="Courier New" pitchFamily="49" charset="0"/>
              </a:rPr>
              <a:t>(const char* </a:t>
            </a:r>
            <a:r>
              <a:rPr lang="en-US" altLang="zh-CN" sz="2000" b="1" dirty="0" err="1">
                <a:latin typeface="Courier New" pitchFamily="49" charset="0"/>
                <a:cs typeface="Courier New" pitchFamily="49" charset="0"/>
              </a:rPr>
              <a:t>file_name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fstat</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filedes</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p:txBody>
      </p:sp>
      <p:sp>
        <p:nvSpPr>
          <p:cNvPr id="5" name="圆角矩形标注 4"/>
          <p:cNvSpPr/>
          <p:nvPr/>
        </p:nvSpPr>
        <p:spPr bwMode="auto">
          <a:xfrm>
            <a:off x="1259632" y="4581128"/>
            <a:ext cx="1368152" cy="576064"/>
          </a:xfrm>
          <a:prstGeom prst="wedgeRoundRectCallout">
            <a:avLst>
              <a:gd name="adj1" fmla="val 45899"/>
              <a:gd name="adj2" fmla="val -104773"/>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文件位置</a:t>
            </a:r>
          </a:p>
        </p:txBody>
      </p:sp>
      <p:sp>
        <p:nvSpPr>
          <p:cNvPr id="6" name="圆角矩形标注 5"/>
          <p:cNvSpPr/>
          <p:nvPr/>
        </p:nvSpPr>
        <p:spPr bwMode="auto">
          <a:xfrm>
            <a:off x="5940152" y="2780928"/>
            <a:ext cx="1368152" cy="576064"/>
          </a:xfrm>
          <a:prstGeom prst="wedgeRoundRectCallout">
            <a:avLst>
              <a:gd name="adj1" fmla="val -6614"/>
              <a:gd name="adj2" fmla="val 100931"/>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统计结构</a:t>
            </a:r>
          </a:p>
        </p:txBody>
      </p:sp>
      <p:sp>
        <p:nvSpPr>
          <p:cNvPr id="7" name="圆角矩形标注 6"/>
          <p:cNvSpPr/>
          <p:nvPr/>
        </p:nvSpPr>
        <p:spPr bwMode="auto">
          <a:xfrm>
            <a:off x="2699792" y="4581128"/>
            <a:ext cx="1872208" cy="576064"/>
          </a:xfrm>
          <a:prstGeom prst="wedgeRoundRectCallout">
            <a:avLst>
              <a:gd name="adj1" fmla="val -34628"/>
              <a:gd name="adj2" fmla="val 94452"/>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文件描述符</a:t>
            </a: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1080120"/>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TextBox 7"/>
          <p:cNvSpPr txBox="1"/>
          <p:nvPr/>
        </p:nvSpPr>
        <p:spPr>
          <a:xfrm>
            <a:off x="0" y="2348880"/>
            <a:ext cx="4176464" cy="4524315"/>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stat(</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else if(S_ISLNK(</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(“link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(“size:%d bytes\n”, </a:t>
            </a:r>
            <a:r>
              <a:rPr lang="en-US" altLang="zh-CN" sz="1600" b="1" dirty="0" err="1">
                <a:latin typeface="Courier New" pitchFamily="49" charset="0"/>
                <a:cs typeface="Courier New" pitchFamily="49" charset="0"/>
              </a:rPr>
              <a:t>buf.st_size</a:t>
            </a:r>
            <a:r>
              <a:rPr lang="en-US" altLang="zh-CN" sz="1600" b="1" dirty="0">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   </a:t>
            </a:r>
            <a:r>
              <a:rPr lang="en-US" altLang="zh-CN" sz="1600" b="1" dirty="0" err="1">
                <a:solidFill>
                  <a:schemeClr val="bg1"/>
                </a:solidFill>
                <a:latin typeface="Courier New" pitchFamily="49" charset="0"/>
                <a:cs typeface="Courier New" pitchFamily="49" charset="0"/>
              </a:rPr>
              <a:t>printf</a:t>
            </a:r>
            <a:r>
              <a:rPr lang="en-US" altLang="zh-CN" sz="1600" b="1" dirty="0">
                <a:solidFill>
                  <a:schemeClr val="bg1"/>
                </a:solidFill>
                <a:latin typeface="Courier New" pitchFamily="49" charset="0"/>
                <a:cs typeface="Courier New" pitchFamily="49" charset="0"/>
              </a:rPr>
              <a:t>(“last access:%d\</a:t>
            </a:r>
            <a:r>
              <a:rPr lang="en-US" altLang="zh-CN" sz="1600" b="1" dirty="0" err="1">
                <a:solidFill>
                  <a:schemeClr val="bg1"/>
                </a:solidFill>
                <a:latin typeface="Courier New" pitchFamily="49" charset="0"/>
                <a:cs typeface="Courier New" pitchFamily="49" charset="0"/>
              </a:rPr>
              <a:t>n”,buf.st_atime</a:t>
            </a:r>
            <a:r>
              <a:rPr lang="en-US" altLang="zh-CN" sz="1600" b="1" dirty="0">
                <a:solidFill>
                  <a:schemeClr val="bg1"/>
                </a:solidFill>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a:t>
            </a:r>
          </a:p>
        </p:txBody>
      </p:sp>
      <p:sp>
        <p:nvSpPr>
          <p:cNvPr id="9" name="TextBox 8"/>
          <p:cNvSpPr txBox="1"/>
          <p:nvPr/>
        </p:nvSpPr>
        <p:spPr>
          <a:xfrm>
            <a:off x="5004048" y="2348880"/>
            <a:ext cx="4176464" cy="4524315"/>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lstat</a:t>
            </a:r>
            <a:r>
              <a:rPr lang="en-US" altLang="zh-CN" sz="1600" b="1" dirty="0">
                <a:latin typeface="Courier New" pitchFamily="49" charset="0"/>
                <a:cs typeface="Courier New" pitchFamily="49" charset="0"/>
              </a:rPr>
              <a:t>(</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else if(S_ISLNK(</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(“link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(“size:%d bytes\n”, </a:t>
            </a:r>
            <a:r>
              <a:rPr lang="en-US" altLang="zh-CN" sz="1600" b="1" dirty="0" err="1">
                <a:latin typeface="Courier New" pitchFamily="49" charset="0"/>
                <a:cs typeface="Courier New" pitchFamily="49" charset="0"/>
              </a:rPr>
              <a:t>buf.st_size</a:t>
            </a:r>
            <a:r>
              <a:rPr lang="en-US" altLang="zh-CN" sz="1600" b="1" dirty="0">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   </a:t>
            </a:r>
            <a:r>
              <a:rPr lang="en-US" altLang="zh-CN" sz="1600" b="1" dirty="0" err="1">
                <a:solidFill>
                  <a:schemeClr val="bg1"/>
                </a:solidFill>
                <a:latin typeface="Courier New" pitchFamily="49" charset="0"/>
                <a:cs typeface="Courier New" pitchFamily="49" charset="0"/>
              </a:rPr>
              <a:t>printf</a:t>
            </a:r>
            <a:r>
              <a:rPr lang="en-US" altLang="zh-CN" sz="1600" b="1" dirty="0">
                <a:solidFill>
                  <a:schemeClr val="bg1"/>
                </a:solidFill>
                <a:latin typeface="Courier New" pitchFamily="49" charset="0"/>
                <a:cs typeface="Courier New" pitchFamily="49" charset="0"/>
              </a:rPr>
              <a:t>(“last access:%d\</a:t>
            </a:r>
            <a:r>
              <a:rPr lang="en-US" altLang="zh-CN" sz="1600" b="1" dirty="0" err="1">
                <a:solidFill>
                  <a:schemeClr val="bg1"/>
                </a:solidFill>
                <a:latin typeface="Courier New" pitchFamily="49" charset="0"/>
                <a:cs typeface="Courier New" pitchFamily="49" charset="0"/>
              </a:rPr>
              <a:t>n”,buf.st_atime</a:t>
            </a:r>
            <a:r>
              <a:rPr lang="en-US" altLang="zh-CN" sz="1600" b="1" dirty="0">
                <a:solidFill>
                  <a:schemeClr val="bg1"/>
                </a:solidFill>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a:t>
            </a:r>
          </a:p>
        </p:txBody>
      </p:sp>
      <p:sp>
        <p:nvSpPr>
          <p:cNvPr id="10" name="TextBox 9"/>
          <p:cNvSpPr txBox="1"/>
          <p:nvPr/>
        </p:nvSpPr>
        <p:spPr>
          <a:xfrm>
            <a:off x="107504" y="1916832"/>
            <a:ext cx="1440160" cy="369332"/>
          </a:xfrm>
          <a:prstGeom prst="rect">
            <a:avLst/>
          </a:prstGeom>
          <a:noFill/>
        </p:spPr>
        <p:txBody>
          <a:bodyPr wrap="square" rtlCol="0">
            <a:spAutoFit/>
          </a:bodyPr>
          <a:lstStyle/>
          <a:p>
            <a:r>
              <a:rPr lang="zh-CN" altLang="en-US" dirty="0"/>
              <a:t>程序</a:t>
            </a:r>
            <a:r>
              <a:rPr lang="en-US" altLang="zh-CN" dirty="0"/>
              <a:t>1</a:t>
            </a:r>
            <a:endParaRPr lang="zh-CN" altLang="en-US" dirty="0"/>
          </a:p>
        </p:txBody>
      </p:sp>
      <p:sp>
        <p:nvSpPr>
          <p:cNvPr id="11" name="TextBox 10"/>
          <p:cNvSpPr txBox="1"/>
          <p:nvPr/>
        </p:nvSpPr>
        <p:spPr>
          <a:xfrm>
            <a:off x="5004048" y="1916832"/>
            <a:ext cx="1440160" cy="369332"/>
          </a:xfrm>
          <a:prstGeom prst="rect">
            <a:avLst/>
          </a:prstGeom>
          <a:noFill/>
        </p:spPr>
        <p:txBody>
          <a:bodyPr wrap="square" rtlCol="0">
            <a:spAutoFit/>
          </a:bodyPr>
          <a:lstStyle/>
          <a:p>
            <a:r>
              <a:rPr lang="zh-CN" altLang="en-US" dirty="0"/>
              <a:t>程序</a:t>
            </a:r>
            <a:r>
              <a:rPr lang="en-US" altLang="zh-CN" dirty="0"/>
              <a:t>2</a:t>
            </a:r>
            <a:endParaRPr lang="zh-CN" altLang="en-US" dirty="0"/>
          </a:p>
        </p:txBody>
      </p:sp>
      <p:sp>
        <p:nvSpPr>
          <p:cNvPr id="12" name="圆角矩形标注 11"/>
          <p:cNvSpPr/>
          <p:nvPr/>
        </p:nvSpPr>
        <p:spPr bwMode="auto">
          <a:xfrm>
            <a:off x="3635896" y="3140968"/>
            <a:ext cx="936104" cy="720080"/>
          </a:xfrm>
          <a:prstGeom prst="wedgeRoundRectCallout">
            <a:avLst>
              <a:gd name="adj1" fmla="val -65465"/>
              <a:gd name="adj2" fmla="val 67899"/>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文件类型判断</a:t>
            </a:r>
          </a:p>
        </p:txBody>
      </p:sp>
      <p:sp>
        <p:nvSpPr>
          <p:cNvPr id="13" name="圆角矩形标注 12"/>
          <p:cNvSpPr/>
          <p:nvPr/>
        </p:nvSpPr>
        <p:spPr bwMode="auto">
          <a:xfrm>
            <a:off x="3707904" y="4941168"/>
            <a:ext cx="1080120" cy="720080"/>
          </a:xfrm>
          <a:prstGeom prst="wedgeRoundRectCallout">
            <a:avLst>
              <a:gd name="adj1" fmla="val -65465"/>
              <a:gd name="adj2" fmla="val 67899"/>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文件大小</a:t>
            </a:r>
          </a:p>
        </p:txBody>
      </p:sp>
      <p:sp>
        <p:nvSpPr>
          <p:cNvPr id="14" name="圆角矩形标注 13"/>
          <p:cNvSpPr/>
          <p:nvPr/>
        </p:nvSpPr>
        <p:spPr bwMode="auto">
          <a:xfrm>
            <a:off x="3635896" y="6021288"/>
            <a:ext cx="1080120" cy="720080"/>
          </a:xfrm>
          <a:prstGeom prst="wedgeRoundRectCallout">
            <a:avLst>
              <a:gd name="adj1" fmla="val -117296"/>
              <a:gd name="adj2" fmla="val -26693"/>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bg1"/>
                </a:solidFill>
                <a:latin typeface="微软雅黑" pitchFamily="34" charset="-122"/>
                <a:ea typeface="微软雅黑" pitchFamily="34" charset="-122"/>
              </a:rPr>
              <a:t>最后访问时间</a:t>
            </a:r>
          </a:p>
        </p:txBody>
      </p:sp>
      <p:sp>
        <p:nvSpPr>
          <p:cNvPr id="15" name="圆角矩形标注 14"/>
          <p:cNvSpPr/>
          <p:nvPr/>
        </p:nvSpPr>
        <p:spPr bwMode="auto">
          <a:xfrm>
            <a:off x="6804248" y="1556792"/>
            <a:ext cx="1944216" cy="720080"/>
          </a:xfrm>
          <a:prstGeom prst="wedgeRoundRectCallout">
            <a:avLst>
              <a:gd name="adj1" fmla="val -88612"/>
              <a:gd name="adj2" fmla="val 205252"/>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使用函数改为</a:t>
            </a:r>
            <a:r>
              <a:rPr lang="en-US" altLang="zh-CN" sz="1600" dirty="0" err="1">
                <a:solidFill>
                  <a:schemeClr val="tx1"/>
                </a:solidFill>
                <a:latin typeface="微软雅黑" pitchFamily="34" charset="-122"/>
                <a:ea typeface="微软雅黑" pitchFamily="34" charset="-122"/>
              </a:rPr>
              <a:t>lstat</a:t>
            </a:r>
            <a:endParaRPr lang="zh-CN" altLang="en-US" sz="16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25066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执行前建立软连接：</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ln -s /etc/profile /root/test/profile</a:t>
            </a: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执行结果</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16" name="Picture 2"/>
          <p:cNvPicPr>
            <a:picLocks noChangeAspect="1" noChangeArrowheads="1"/>
          </p:cNvPicPr>
          <p:nvPr/>
        </p:nvPicPr>
        <p:blipFill>
          <a:blip r:embed="rId3" cstate="print"/>
          <a:srcRect/>
          <a:stretch>
            <a:fillRect/>
          </a:stretch>
        </p:blipFill>
        <p:spPr bwMode="auto">
          <a:xfrm>
            <a:off x="755576" y="2821260"/>
            <a:ext cx="7600950" cy="3848100"/>
          </a:xfrm>
          <a:prstGeom prst="rect">
            <a:avLst/>
          </a:prstGeom>
          <a:noFill/>
          <a:ln w="9525">
            <a:noFill/>
            <a:miter lim="800000"/>
            <a:headEnd/>
            <a:tailEnd/>
          </a:ln>
        </p:spPr>
      </p:pic>
    </p:spTree>
    <p:extLst>
      <p:ext uri="{BB962C8B-B14F-4D97-AF65-F5344CB8AC3E}">
        <p14:creationId xmlns:p14="http://schemas.microsoft.com/office/powerpoint/2010/main" val="40233157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606319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fstat</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的使用</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9" name="TextBox 8"/>
          <p:cNvSpPr txBox="1"/>
          <p:nvPr/>
        </p:nvSpPr>
        <p:spPr>
          <a:xfrm>
            <a:off x="755576" y="1988840"/>
            <a:ext cx="7344816" cy="3293209"/>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 = open(</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O_RDONLY);</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fstat</a:t>
            </a:r>
            <a:r>
              <a:rPr lang="en-US" altLang="zh-CN" sz="1600" b="1" dirty="0">
                <a:latin typeface="Courier New" pitchFamily="49" charset="0"/>
                <a:cs typeface="Courier New" pitchFamily="49" charset="0"/>
              </a:rPr>
              <a:t>(</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p>
        </p:txBody>
      </p:sp>
      <p:sp>
        <p:nvSpPr>
          <p:cNvPr id="16" name="圆角矩形标注 15"/>
          <p:cNvSpPr/>
          <p:nvPr/>
        </p:nvSpPr>
        <p:spPr bwMode="auto">
          <a:xfrm>
            <a:off x="5220072" y="2276872"/>
            <a:ext cx="2592288" cy="1008112"/>
          </a:xfrm>
          <a:prstGeom prst="wedgeRoundRectCallout">
            <a:avLst>
              <a:gd name="adj1" fmla="val -75831"/>
              <a:gd name="adj2" fmla="val 42139"/>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使用</a:t>
            </a:r>
            <a:r>
              <a:rPr lang="en-US" altLang="zh-CN" sz="2000" dirty="0">
                <a:solidFill>
                  <a:schemeClr val="tx1"/>
                </a:solidFill>
                <a:latin typeface="微软雅黑" pitchFamily="34" charset="-122"/>
                <a:ea typeface="微软雅黑" pitchFamily="34" charset="-122"/>
              </a:rPr>
              <a:t>open()</a:t>
            </a:r>
            <a:r>
              <a:rPr lang="zh-CN" altLang="en-US" sz="2000" dirty="0">
                <a:solidFill>
                  <a:schemeClr val="tx1"/>
                </a:solidFill>
                <a:latin typeface="微软雅黑" pitchFamily="34" charset="-122"/>
                <a:ea typeface="微软雅黑" pitchFamily="34" charset="-122"/>
              </a:rPr>
              <a:t>函数打开文件后可获得它的文件描述符</a:t>
            </a:r>
          </a:p>
        </p:txBody>
      </p:sp>
      <p:sp>
        <p:nvSpPr>
          <p:cNvPr id="17" name="圆角矩形标注 16"/>
          <p:cNvSpPr/>
          <p:nvPr/>
        </p:nvSpPr>
        <p:spPr bwMode="auto">
          <a:xfrm>
            <a:off x="5292080" y="3501008"/>
            <a:ext cx="1800200" cy="864096"/>
          </a:xfrm>
          <a:prstGeom prst="wedgeRoundRectCallout">
            <a:avLst>
              <a:gd name="adj1" fmla="val -127302"/>
              <a:gd name="adj2" fmla="val -34682"/>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000" dirty="0" err="1">
                <a:solidFill>
                  <a:schemeClr val="tx1"/>
                </a:solidFill>
                <a:latin typeface="微软雅黑" pitchFamily="34" charset="-122"/>
                <a:ea typeface="微软雅黑" pitchFamily="34" charset="-122"/>
              </a:rPr>
              <a:t>fstat</a:t>
            </a:r>
            <a:r>
              <a:rPr lang="zh-CN" altLang="en-US" sz="2000" dirty="0">
                <a:solidFill>
                  <a:schemeClr val="tx1"/>
                </a:solidFill>
                <a:latin typeface="微软雅黑" pitchFamily="34" charset="-122"/>
                <a:ea typeface="微软雅黑" pitchFamily="34" charset="-122"/>
              </a:rPr>
              <a:t>使用文件描述符作为参数</a:t>
            </a: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fontScale="90000"/>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4000" dirty="0">
                <a:solidFill>
                  <a:srgbClr val="000000"/>
                </a:solidFill>
                <a:latin typeface="微软雅黑" pitchFamily="34" charset="-122"/>
                <a:ea typeface="微软雅黑" pitchFamily="34" charset="-122"/>
                <a:cs typeface="Calibri" pitchFamily="34" charset="0"/>
                <a:sym typeface="Calibri" pitchFamily="34" charset="0"/>
              </a:rPr>
              <a:t>文件操作</a:t>
            </a:r>
            <a:br>
              <a:rPr lang="en-US" altLang="zh-CN" sz="4000" dirty="0">
                <a:solidFill>
                  <a:srgbClr val="000000"/>
                </a:solidFill>
                <a:latin typeface="微软雅黑" pitchFamily="34" charset="-122"/>
                <a:ea typeface="微软雅黑" pitchFamily="34" charset="-122"/>
                <a:cs typeface="Calibri" pitchFamily="34" charset="0"/>
                <a:sym typeface="Calibri" pitchFamily="34" charset="0"/>
              </a:rPr>
            </a:br>
            <a:endParaRPr sz="40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179512" y="935067"/>
            <a:ext cx="8784976" cy="573080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文件的打开</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latin typeface="微软雅黑" pitchFamily="34" charset="-122"/>
              <a:ea typeface="微软雅黑" pitchFamily="34" charset="-122"/>
              <a:cs typeface="Calibri" pitchFamily="34" charset="0"/>
              <a:sym typeface="Calibri" pitchFamily="34" charset="0"/>
            </a:endParaRPr>
          </a:p>
          <a:p>
            <a:pPr lvl="1"/>
            <a:r>
              <a:rPr lang="zh-CN" altLang="en-US" sz="2400" dirty="0">
                <a:latin typeface="微软雅黑" pitchFamily="34" charset="-122"/>
                <a:ea typeface="微软雅黑" pitchFamily="34" charset="-122"/>
                <a:cs typeface="Calibri" pitchFamily="34" charset="0"/>
                <a:sym typeface="Calibri" pitchFamily="34" charset="0"/>
              </a:rPr>
              <a:t>若成功打开，返回文件描述符（一个非负整数），失败返回</a:t>
            </a:r>
            <a:r>
              <a:rPr lang="en-US" altLang="zh-CN" sz="2400" dirty="0">
                <a:latin typeface="微软雅黑" pitchFamily="34" charset="-122"/>
                <a:ea typeface="微软雅黑" pitchFamily="34" charset="-122"/>
                <a:cs typeface="Calibri" pitchFamily="34" charset="0"/>
                <a:sym typeface="Calibri" pitchFamily="34" charset="0"/>
              </a:rPr>
              <a:t>-1</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395536" y="2348880"/>
            <a:ext cx="8352928"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open(</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int </a:t>
            </a:r>
            <a:r>
              <a:rPr lang="en-US" altLang="zh-CN" sz="2000" b="1" dirty="0" err="1">
                <a:latin typeface="Courier New" pitchFamily="49" charset="0"/>
                <a:cs typeface="Courier New" pitchFamily="49" charset="0"/>
              </a:rPr>
              <a:t>oflg</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r>
              <a:rPr lang="en-US" altLang="zh-CN" sz="2000" dirty="0">
                <a:latin typeface="Courier New" pitchFamily="49" charset="0"/>
                <a:cs typeface="Courier New" pitchFamily="49" charset="0"/>
              </a:rPr>
              <a:t>);</a:t>
            </a:r>
          </a:p>
        </p:txBody>
      </p:sp>
      <p:sp>
        <p:nvSpPr>
          <p:cNvPr id="5" name="圆角矩形标注 4"/>
          <p:cNvSpPr/>
          <p:nvPr/>
        </p:nvSpPr>
        <p:spPr bwMode="auto">
          <a:xfrm>
            <a:off x="1403648" y="4365104"/>
            <a:ext cx="1152128" cy="576064"/>
          </a:xfrm>
          <a:prstGeom prst="wedgeRoundRectCallout">
            <a:avLst>
              <a:gd name="adj1" fmla="val 68576"/>
              <a:gd name="adj2" fmla="val -8003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文件路径信息</a:t>
            </a:r>
          </a:p>
        </p:txBody>
      </p:sp>
      <p:sp>
        <p:nvSpPr>
          <p:cNvPr id="6" name="圆角矩形标注 5"/>
          <p:cNvSpPr/>
          <p:nvPr/>
        </p:nvSpPr>
        <p:spPr bwMode="auto">
          <a:xfrm>
            <a:off x="4499992" y="4437112"/>
            <a:ext cx="1152128" cy="576064"/>
          </a:xfrm>
          <a:prstGeom prst="wedgeRoundRectCallout">
            <a:avLst>
              <a:gd name="adj1" fmla="val 61287"/>
              <a:gd name="adj2" fmla="val -101091"/>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文件打开方式</a:t>
            </a:r>
          </a:p>
        </p:txBody>
      </p:sp>
      <p:sp>
        <p:nvSpPr>
          <p:cNvPr id="8" name="下箭头 7"/>
          <p:cNvSpPr/>
          <p:nvPr/>
        </p:nvSpPr>
        <p:spPr bwMode="auto">
          <a:xfrm>
            <a:off x="7236296" y="4221088"/>
            <a:ext cx="432048" cy="720080"/>
          </a:xfrm>
          <a:prstGeom prst="downArrow">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sp>
        <p:nvSpPr>
          <p:cNvPr id="9" name="TextBox 8"/>
          <p:cNvSpPr txBox="1"/>
          <p:nvPr/>
        </p:nvSpPr>
        <p:spPr>
          <a:xfrm>
            <a:off x="6047656" y="4941168"/>
            <a:ext cx="3096344" cy="923330"/>
          </a:xfrm>
          <a:prstGeom prst="rect">
            <a:avLst/>
          </a:prstGeom>
          <a:noFill/>
        </p:spPr>
        <p:txBody>
          <a:bodyPr wrap="square" rtlCol="0">
            <a:spAutoFit/>
          </a:bodyPr>
          <a:lstStyle/>
          <a:p>
            <a:r>
              <a:rPr lang="zh-CN" altLang="en-US" dirty="0">
                <a:latin typeface="微软雅黑" pitchFamily="34" charset="-122"/>
                <a:ea typeface="微软雅黑" pitchFamily="34" charset="-122"/>
              </a:rPr>
              <a:t>该参数包含文件权限信息。当指定文件不存在时，使用该参数创建新文件，可省略</a:t>
            </a:r>
          </a:p>
        </p:txBody>
      </p:sp>
    </p:spTree>
    <p:extLst>
      <p:ext uri="{BB962C8B-B14F-4D97-AF65-F5344CB8AC3E}">
        <p14:creationId xmlns:p14="http://schemas.microsoft.com/office/powerpoint/2010/main" val="3383887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77388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oflag</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指定文件打开的方式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O_RDONLY</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：只读方式打开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O_WRONLY</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：只写方式打开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O_RDWR</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：读写方式打开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latin typeface="微软雅黑" pitchFamily="34" charset="-122"/>
                <a:ea typeface="微软雅黑" pitchFamily="34" charset="-122"/>
                <a:cs typeface="Calibri" pitchFamily="34" charset="0"/>
                <a:sym typeface="Calibri" pitchFamily="34" charset="0"/>
              </a:rPr>
              <a:t>以上三个为必选项，且一次只能指定一个，更多可选项参见</a:t>
            </a:r>
            <a:r>
              <a:rPr lang="en-US" altLang="zh-CN" dirty="0">
                <a:latin typeface="微软雅黑" pitchFamily="34" charset="-122"/>
                <a:ea typeface="微软雅黑" pitchFamily="34" charset="-122"/>
                <a:cs typeface="Calibri" pitchFamily="34" charset="0"/>
                <a:sym typeface="Calibri" pitchFamily="34" charset="0"/>
              </a:rPr>
              <a:t>P207</a:t>
            </a:r>
            <a:r>
              <a:rPr lang="zh-CN" altLang="en-US" dirty="0">
                <a:latin typeface="微软雅黑" pitchFamily="34" charset="-122"/>
                <a:ea typeface="微软雅黑" pitchFamily="34" charset="-122"/>
                <a:cs typeface="Calibri" pitchFamily="34" charset="0"/>
                <a:sym typeface="Calibri" pitchFamily="34" charset="0"/>
              </a:rPr>
              <a:t>，</a:t>
            </a:r>
            <a:r>
              <a:rPr lang="en-US" altLang="zh-CN" dirty="0">
                <a:latin typeface="微软雅黑" pitchFamily="34" charset="-122"/>
                <a:ea typeface="微软雅黑" pitchFamily="34" charset="-122"/>
                <a:cs typeface="Calibri" pitchFamily="34" charset="0"/>
                <a:sym typeface="Calibri" pitchFamily="34" charset="0"/>
              </a:rPr>
              <a:t>§15.2.2</a:t>
            </a:r>
          </a:p>
          <a:p>
            <a:pPr marL="914400" lvl="2" indent="0">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395536" y="2132856"/>
            <a:ext cx="8352928"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open(</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int </a:t>
            </a:r>
            <a:r>
              <a:rPr lang="en-US" altLang="zh-CN" sz="2000" b="1" dirty="0" err="1">
                <a:latin typeface="Courier New" pitchFamily="49" charset="0"/>
                <a:cs typeface="Courier New" pitchFamily="49" charset="0"/>
              </a:rPr>
              <a:t>oflg</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p>
        </p:txBody>
      </p:sp>
    </p:spTree>
    <p:extLst>
      <p:ext uri="{BB962C8B-B14F-4D97-AF65-F5344CB8AC3E}">
        <p14:creationId xmlns:p14="http://schemas.microsoft.com/office/powerpoint/2010/main" val="3383887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70898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文件的关闭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成功操作返回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，失败返回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-1</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420888"/>
            <a:ext cx="8352928" cy="70788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close(int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p:txBody>
      </p:sp>
      <p:sp>
        <p:nvSpPr>
          <p:cNvPr id="5" name="圆角矩形标注 4"/>
          <p:cNvSpPr/>
          <p:nvPr/>
        </p:nvSpPr>
        <p:spPr bwMode="auto">
          <a:xfrm>
            <a:off x="2771800" y="3429000"/>
            <a:ext cx="1800200" cy="864096"/>
          </a:xfrm>
          <a:prstGeom prst="wedgeRoundRectCallout">
            <a:avLst>
              <a:gd name="adj1" fmla="val -39344"/>
              <a:gd name="adj2" fmla="val -88674"/>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使用文件描述符关闭文件</a:t>
            </a:r>
          </a:p>
        </p:txBody>
      </p:sp>
    </p:spTree>
    <p:extLst>
      <p:ext uri="{BB962C8B-B14F-4D97-AF65-F5344CB8AC3E}">
        <p14:creationId xmlns:p14="http://schemas.microsoft.com/office/powerpoint/2010/main" val="14935564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文件的创建与删除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1988840"/>
            <a:ext cx="8352928" cy="347787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creat</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unlink(</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a:t>
            </a:r>
          </a:p>
        </p:txBody>
      </p:sp>
      <p:sp>
        <p:nvSpPr>
          <p:cNvPr id="5" name="圆角矩形标注 4"/>
          <p:cNvSpPr/>
          <p:nvPr/>
        </p:nvSpPr>
        <p:spPr bwMode="auto">
          <a:xfrm>
            <a:off x="5796136" y="3861048"/>
            <a:ext cx="2088232" cy="792088"/>
          </a:xfrm>
          <a:prstGeom prst="wedgeRoundRectCallout">
            <a:avLst>
              <a:gd name="adj1" fmla="val -4465"/>
              <a:gd name="adj2" fmla="val -88009"/>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文件权限，可参考数字方式指定</a:t>
            </a:r>
          </a:p>
        </p:txBody>
      </p:sp>
      <p:sp>
        <p:nvSpPr>
          <p:cNvPr id="6" name="圆角矩形标注 5"/>
          <p:cNvSpPr/>
          <p:nvPr/>
        </p:nvSpPr>
        <p:spPr bwMode="auto">
          <a:xfrm>
            <a:off x="611560" y="3861048"/>
            <a:ext cx="2448272" cy="792088"/>
          </a:xfrm>
          <a:prstGeom prst="wedgeRoundRectCallout">
            <a:avLst>
              <a:gd name="adj1" fmla="val -9419"/>
              <a:gd name="adj2" fmla="val -92721"/>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新文件以只写方式打开，在关闭之前不能读取</a:t>
            </a:r>
          </a:p>
        </p:txBody>
      </p:sp>
    </p:spTree>
    <p:extLst>
      <p:ext uri="{BB962C8B-B14F-4D97-AF65-F5344CB8AC3E}">
        <p14:creationId xmlns:p14="http://schemas.microsoft.com/office/powerpoint/2010/main" val="15329102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8" y="158180"/>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908720"/>
            <a:ext cx="8511480" cy="7011150"/>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进程的创建</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exit/_exit</a:t>
            </a: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获取进程的标识符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程序中的程序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exec</a:t>
            </a: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wait/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进程的暂停</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挂起</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pause/sleep</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998291"/>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文件的读取和写入</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read</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返回值：读取成功返回读取字节数，若已在文件尾返回</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，失败返回</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-1</a:t>
            </a:r>
          </a:p>
          <a:p>
            <a:pPr lvl="1"/>
            <a:r>
              <a:rPr lang="en-US" altLang="zh-CN" sz="2000" dirty="0">
                <a:latin typeface="微软雅黑" pitchFamily="34" charset="-122"/>
                <a:ea typeface="微软雅黑" pitchFamily="34" charset="-122"/>
                <a:cs typeface="Calibri" pitchFamily="34" charset="0"/>
                <a:sym typeface="Calibri" pitchFamily="34" charset="0"/>
              </a:rPr>
              <a:t>write</a:t>
            </a:r>
            <a:r>
              <a:rPr lang="zh-CN" altLang="en-US" sz="2000" dirty="0">
                <a:latin typeface="微软雅黑" pitchFamily="34" charset="-122"/>
                <a:ea typeface="微软雅黑" pitchFamily="34" charset="-122"/>
                <a:cs typeface="Calibri" pitchFamily="34" charset="0"/>
                <a:sym typeface="Calibri" pitchFamily="34" charset="0"/>
              </a:rPr>
              <a:t>返回值：写入成功返回写入字节数，失败返回</a:t>
            </a:r>
            <a:r>
              <a:rPr lang="en-US" altLang="zh-CN" sz="2000" dirty="0">
                <a:latin typeface="微软雅黑" pitchFamily="34" charset="-122"/>
                <a:ea typeface="微软雅黑" pitchFamily="34" charset="-122"/>
                <a:cs typeface="Calibri" pitchFamily="34" charset="0"/>
                <a:sym typeface="Calibri" pitchFamily="34" charset="0"/>
              </a:rPr>
              <a:t>-1</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1844824"/>
            <a:ext cx="8352928" cy="224676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ssize_t</a:t>
            </a:r>
            <a:r>
              <a:rPr lang="en-US" altLang="zh-CN" sz="2000" b="1" dirty="0">
                <a:latin typeface="Courier New" pitchFamily="49" charset="0"/>
                <a:cs typeface="Courier New" pitchFamily="49" charset="0"/>
              </a:rPr>
              <a:t> read(int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void*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nbytes</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ssize_t</a:t>
            </a:r>
            <a:r>
              <a:rPr lang="en-US" altLang="zh-CN" sz="2000" b="1" dirty="0">
                <a:latin typeface="Courier New" pitchFamily="49" charset="0"/>
                <a:cs typeface="Courier New" pitchFamily="49" charset="0"/>
              </a:rPr>
              <a:t> write(int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const void*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nbytes</a:t>
            </a:r>
            <a:r>
              <a:rPr lang="en-US" altLang="zh-CN" sz="2000" b="1" dirty="0">
                <a:latin typeface="Courier New" pitchFamily="49" charset="0"/>
                <a:cs typeface="Courier New" pitchFamily="49" charset="0"/>
              </a:rPr>
              <a:t>);</a:t>
            </a:r>
          </a:p>
        </p:txBody>
      </p:sp>
      <p:sp>
        <p:nvSpPr>
          <p:cNvPr id="5" name="圆角矩形标注 4"/>
          <p:cNvSpPr/>
          <p:nvPr/>
        </p:nvSpPr>
        <p:spPr bwMode="auto">
          <a:xfrm>
            <a:off x="1835696" y="3068960"/>
            <a:ext cx="1152128" cy="576064"/>
          </a:xfrm>
          <a:prstGeom prst="wedgeRoundRectCallout">
            <a:avLst>
              <a:gd name="adj1" fmla="val 53674"/>
              <a:gd name="adj2" fmla="val -101092"/>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文件描述符</a:t>
            </a:r>
          </a:p>
        </p:txBody>
      </p:sp>
      <p:sp>
        <p:nvSpPr>
          <p:cNvPr id="6" name="圆角矩形标注 5"/>
          <p:cNvSpPr/>
          <p:nvPr/>
        </p:nvSpPr>
        <p:spPr bwMode="auto">
          <a:xfrm>
            <a:off x="3563888" y="3068960"/>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从文件读出的内容写入该位置</a:t>
            </a:r>
          </a:p>
        </p:txBody>
      </p:sp>
      <p:sp>
        <p:nvSpPr>
          <p:cNvPr id="7" name="圆角矩形标注 6"/>
          <p:cNvSpPr/>
          <p:nvPr/>
        </p:nvSpPr>
        <p:spPr bwMode="auto">
          <a:xfrm>
            <a:off x="6012160" y="3068960"/>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指定读取字节数</a:t>
            </a:r>
          </a:p>
        </p:txBody>
      </p:sp>
      <p:sp>
        <p:nvSpPr>
          <p:cNvPr id="8" name="圆角矩形标注 7"/>
          <p:cNvSpPr/>
          <p:nvPr/>
        </p:nvSpPr>
        <p:spPr bwMode="auto">
          <a:xfrm>
            <a:off x="3779912" y="4365104"/>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将该位置的内容写入文件</a:t>
            </a:r>
          </a:p>
        </p:txBody>
      </p:sp>
      <p:sp>
        <p:nvSpPr>
          <p:cNvPr id="9" name="圆角矩形标注 8"/>
          <p:cNvSpPr/>
          <p:nvPr/>
        </p:nvSpPr>
        <p:spPr bwMode="auto">
          <a:xfrm>
            <a:off x="6660232" y="4365104"/>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指定写入字节数</a:t>
            </a:r>
          </a:p>
        </p:txBody>
      </p:sp>
    </p:spTree>
    <p:extLst>
      <p:ext uri="{BB962C8B-B14F-4D97-AF65-F5344CB8AC3E}">
        <p14:creationId xmlns:p14="http://schemas.microsoft.com/office/powerpoint/2010/main" val="10177418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fontScale="90000"/>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4000" dirty="0">
                <a:solidFill>
                  <a:srgbClr val="000000"/>
                </a:solidFill>
                <a:latin typeface="微软雅黑" pitchFamily="34" charset="-122"/>
                <a:ea typeface="微软雅黑" pitchFamily="34" charset="-122"/>
                <a:cs typeface="Calibri" pitchFamily="34" charset="0"/>
                <a:sym typeface="Calibri" pitchFamily="34" charset="0"/>
              </a:rPr>
              <a:t>文件操作</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899255"/>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文件的读取和写入</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注：有多种情况可使实际读到的字节数小于指定字节数</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如：读普通文件时，在读到要求字节数之前已到达了文件尾端</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指针位置处于文件结尾之前</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个字节处，要求读</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100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个字节，则只能读取</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字节，返回值</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若此时再次运行读取操作，则返回值为</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read(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和</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write(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函数会更改文件的读写指针</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开始位置为当前文件读写指针的位置</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10177418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32284"/>
            <a:ext cx="8784976" cy="4942892"/>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文件读写指针定位</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偏移量可正可负，具体含义解释依赖于</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sbase</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值的选取</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solidFill>
                  <a:srgbClr val="000000"/>
                </a:solidFill>
                <a:latin typeface="微软雅黑" pitchFamily="34" charset="-122"/>
                <a:ea typeface="微软雅黑" pitchFamily="34" charset="-122"/>
                <a:cs typeface="Calibri" pitchFamily="34" charset="0"/>
                <a:sym typeface="Calibri" pitchFamily="34" charset="0"/>
              </a:rPr>
              <a:t>sbase</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 = 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SEEK_SET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）：绝对偏移量，将读写指针设置为距文件开始</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offset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字节处</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solidFill>
                  <a:srgbClr val="000000"/>
                </a:solidFill>
                <a:latin typeface="微软雅黑" pitchFamily="34" charset="-122"/>
                <a:ea typeface="微软雅黑" pitchFamily="34" charset="-122"/>
                <a:cs typeface="Calibri" pitchFamily="34" charset="0"/>
                <a:sym typeface="Calibri" pitchFamily="34" charset="0"/>
              </a:rPr>
              <a:t>sbase</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 = 1</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SEEK_CUR</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）：将该读写指针设置为当前位置加上</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offset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字节处</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latin typeface="微软雅黑" pitchFamily="34" charset="-122"/>
                <a:ea typeface="微软雅黑" pitchFamily="34" charset="-122"/>
                <a:cs typeface="Calibri" pitchFamily="34" charset="0"/>
                <a:sym typeface="Calibri" pitchFamily="34" charset="0"/>
              </a:rPr>
              <a:t>sbase</a:t>
            </a:r>
            <a:r>
              <a:rPr lang="en-US" altLang="zh-CN" sz="2000" dirty="0">
                <a:latin typeface="微软雅黑" pitchFamily="34" charset="-122"/>
                <a:ea typeface="微软雅黑" pitchFamily="34" charset="-122"/>
                <a:cs typeface="Calibri" pitchFamily="34" charset="0"/>
                <a:sym typeface="Calibri" pitchFamily="34" charset="0"/>
              </a:rPr>
              <a:t> = 2</a:t>
            </a:r>
            <a:r>
              <a:rPr lang="zh-CN" altLang="en-US" sz="2000" dirty="0">
                <a:latin typeface="微软雅黑" pitchFamily="34" charset="-122"/>
                <a:ea typeface="微软雅黑" pitchFamily="34" charset="-122"/>
                <a:cs typeface="Calibri" pitchFamily="34" charset="0"/>
                <a:sym typeface="Calibri" pitchFamily="34" charset="0"/>
              </a:rPr>
              <a:t>（</a:t>
            </a:r>
            <a:r>
              <a:rPr lang="en-US" altLang="zh-CN" sz="2000" dirty="0">
                <a:latin typeface="微软雅黑" pitchFamily="34" charset="-122"/>
                <a:ea typeface="微软雅黑" pitchFamily="34" charset="-122"/>
                <a:cs typeface="Calibri" pitchFamily="34" charset="0"/>
                <a:sym typeface="Calibri" pitchFamily="34" charset="0"/>
              </a:rPr>
              <a:t>SEEK_END</a:t>
            </a:r>
            <a:r>
              <a:rPr lang="zh-CN" altLang="en-US" sz="2000" dirty="0">
                <a:latin typeface="微软雅黑" pitchFamily="34" charset="-122"/>
                <a:ea typeface="微软雅黑" pitchFamily="34" charset="-122"/>
                <a:cs typeface="Calibri" pitchFamily="34" charset="0"/>
                <a:sym typeface="Calibri" pitchFamily="34" charset="0"/>
              </a:rPr>
              <a:t>）：将该读写指针设置为距文件末尾</a:t>
            </a:r>
            <a:r>
              <a:rPr lang="en-US" altLang="zh-CN" sz="2000" dirty="0">
                <a:latin typeface="微软雅黑" pitchFamily="34" charset="-122"/>
                <a:ea typeface="微软雅黑" pitchFamily="34" charset="-122"/>
                <a:cs typeface="Calibri" pitchFamily="34" charset="0"/>
                <a:sym typeface="Calibri" pitchFamily="34" charset="0"/>
              </a:rPr>
              <a:t>offset</a:t>
            </a:r>
            <a:r>
              <a:rPr lang="zh-CN" altLang="en-US" sz="2000" dirty="0">
                <a:latin typeface="微软雅黑" pitchFamily="34" charset="-122"/>
                <a:ea typeface="微软雅黑" pitchFamily="34" charset="-122"/>
                <a:cs typeface="Calibri" pitchFamily="34" charset="0"/>
                <a:sym typeface="Calibri" pitchFamily="34" charset="0"/>
              </a:rPr>
              <a:t>字节处</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51520" y="2204864"/>
            <a:ext cx="8352928" cy="132343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long offset,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sbase</a:t>
            </a:r>
            <a:r>
              <a:rPr lang="en-US" altLang="zh-CN" sz="2000" b="1" dirty="0">
                <a:latin typeface="Courier New" pitchFamily="49" charset="0"/>
                <a:cs typeface="Courier New" pitchFamily="49" charset="0"/>
              </a:rPr>
              <a:t>);</a:t>
            </a: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32284"/>
            <a:ext cx="8784976" cy="341632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文件读写指针定位</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若成功执行，返回新的读写指针位置</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定位位置小于文件开始，则定位至文件开始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定位位置可以大于文件长度，此种情况之下，下一次写操作将会加长文件，中间没有写入的位置填入</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056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179512" y="2060848"/>
            <a:ext cx="5184576" cy="4708981"/>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main(</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argc</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t[10];</a:t>
            </a:r>
          </a:p>
          <a:p>
            <a:r>
              <a:rPr lang="en-US" altLang="zh-CN" sz="2000" b="1" dirty="0">
                <a:latin typeface="Courier New" pitchFamily="49" charset="0"/>
                <a:cs typeface="Courier New" pitchFamily="49" charset="0"/>
              </a:rPr>
              <a:t>   char r[10]=“newline\n”;</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 open(</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[1],O_RDWR);</a:t>
            </a:r>
          </a:p>
          <a:p>
            <a:r>
              <a:rPr lang="en-US" altLang="zh-CN" sz="2000" b="1" dirty="0">
                <a:latin typeface="Courier New" pitchFamily="49" charset="0"/>
                <a:cs typeface="Courier New" pitchFamily="49" charset="0"/>
              </a:rPr>
              <a:t>   read(</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&amp;t, 5);</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 t);</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7, SEEK_CUR);</a:t>
            </a:r>
          </a:p>
          <a:p>
            <a:r>
              <a:rPr lang="en-US" altLang="zh-CN" sz="2000" b="1" dirty="0">
                <a:latin typeface="Courier New" pitchFamily="49" charset="0"/>
                <a:cs typeface="Courier New" pitchFamily="49" charset="0"/>
              </a:rPr>
              <a:t>   read(</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&amp;t, 5);</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0, SEEK_END);</a:t>
            </a:r>
          </a:p>
          <a:p>
            <a:r>
              <a:rPr lang="en-US" altLang="zh-CN" sz="2000" b="1" dirty="0">
                <a:latin typeface="Courier New" pitchFamily="49" charset="0"/>
                <a:cs typeface="Courier New" pitchFamily="49" charset="0"/>
              </a:rPr>
              <a:t>   write(</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&amp;r, </a:t>
            </a:r>
            <a:r>
              <a:rPr lang="en-US" altLang="zh-CN" sz="2000" b="1" dirty="0" err="1">
                <a:latin typeface="Courier New" pitchFamily="49" charset="0"/>
                <a:cs typeface="Courier New" pitchFamily="49" charset="0"/>
              </a:rPr>
              <a:t>strlen</a:t>
            </a:r>
            <a:r>
              <a:rPr lang="en-US" altLang="zh-CN" sz="2000" b="1" dirty="0">
                <a:latin typeface="Courier New" pitchFamily="49" charset="0"/>
                <a:cs typeface="Courier New" pitchFamily="49" charset="0"/>
              </a:rPr>
              <a:t>(r));</a:t>
            </a:r>
          </a:p>
          <a:p>
            <a:r>
              <a:rPr lang="en-US" altLang="zh-CN" sz="2000" b="1" dirty="0">
                <a:latin typeface="Courier New" pitchFamily="49" charset="0"/>
                <a:cs typeface="Courier New" pitchFamily="49" charset="0"/>
              </a:rPr>
              <a:t>   </a:t>
            </a:r>
            <a:r>
              <a:rPr lang="en-US" altLang="zh-CN" sz="2000" b="1" dirty="0">
                <a:solidFill>
                  <a:schemeClr val="bg1"/>
                </a:solidFill>
                <a:latin typeface="Courier New" pitchFamily="49" charset="0"/>
                <a:cs typeface="Courier New" pitchFamily="49" charset="0"/>
              </a:rPr>
              <a:t>close(</a:t>
            </a:r>
            <a:r>
              <a:rPr lang="en-US" altLang="zh-CN" sz="2000" b="1" dirty="0" err="1">
                <a:solidFill>
                  <a:schemeClr val="bg1"/>
                </a:solidFill>
                <a:latin typeface="Courier New" pitchFamily="49" charset="0"/>
                <a:cs typeface="Courier New" pitchFamily="49" charset="0"/>
              </a:rPr>
              <a:t>fd</a:t>
            </a:r>
            <a:r>
              <a:rPr lang="en-US" altLang="zh-CN" sz="2000" b="1" dirty="0">
                <a:solidFill>
                  <a:schemeClr val="bg1"/>
                </a:solidFill>
                <a:latin typeface="Courier New" pitchFamily="49" charset="0"/>
                <a:cs typeface="Courier New" pitchFamily="49" charset="0"/>
              </a:rPr>
              <a:t>);</a:t>
            </a:r>
          </a:p>
          <a:p>
            <a:r>
              <a:rPr lang="en-US" altLang="zh-CN" sz="2000" b="1" dirty="0">
                <a:latin typeface="Courier New" pitchFamily="49" charset="0"/>
                <a:cs typeface="Courier New" pitchFamily="49" charset="0"/>
              </a:rPr>
              <a:t>}</a:t>
            </a:r>
          </a:p>
        </p:txBody>
      </p:sp>
      <p:sp>
        <p:nvSpPr>
          <p:cNvPr id="6" name="TextBox 5"/>
          <p:cNvSpPr txBox="1"/>
          <p:nvPr/>
        </p:nvSpPr>
        <p:spPr>
          <a:xfrm>
            <a:off x="6047656" y="908720"/>
            <a:ext cx="3096344" cy="523220"/>
          </a:xfrm>
          <a:prstGeom prst="rect">
            <a:avLst/>
          </a:prstGeom>
          <a:noFill/>
        </p:spPr>
        <p:txBody>
          <a:bodyPr wrap="square" rtlCol="0">
            <a:spAutoFit/>
          </a:bodyPr>
          <a:lstStyle/>
          <a:p>
            <a:r>
              <a:rPr lang="zh-CN" altLang="en-US" sz="2800" dirty="0"/>
              <a:t>操作目标文件内容</a:t>
            </a:r>
          </a:p>
        </p:txBody>
      </p:sp>
      <p:sp>
        <p:nvSpPr>
          <p:cNvPr id="7" name="TextBox 6"/>
          <p:cNvSpPr txBox="1"/>
          <p:nvPr/>
        </p:nvSpPr>
        <p:spPr>
          <a:xfrm>
            <a:off x="6588224" y="1556792"/>
            <a:ext cx="2051720"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line1</a:t>
            </a:r>
          </a:p>
          <a:p>
            <a:r>
              <a:rPr lang="en-US" altLang="zh-CN" sz="2000" b="1" dirty="0">
                <a:latin typeface="Courier New" pitchFamily="49" charset="0"/>
                <a:cs typeface="Courier New" pitchFamily="49" charset="0"/>
              </a:rPr>
              <a:t>line2</a:t>
            </a:r>
          </a:p>
          <a:p>
            <a:r>
              <a:rPr lang="en-US" altLang="zh-CN" sz="2000" b="1" dirty="0">
                <a:latin typeface="Courier New" pitchFamily="49" charset="0"/>
                <a:cs typeface="Courier New" pitchFamily="49" charset="0"/>
              </a:rPr>
              <a:t>line3</a:t>
            </a:r>
          </a:p>
          <a:p>
            <a:r>
              <a:rPr lang="en-US" altLang="zh-CN" sz="2000" b="1" dirty="0">
                <a:latin typeface="Courier New" pitchFamily="49" charset="0"/>
                <a:cs typeface="Courier New" pitchFamily="49" charset="0"/>
              </a:rPr>
              <a:t>line4</a:t>
            </a:r>
          </a:p>
          <a:p>
            <a:r>
              <a:rPr lang="en-US" altLang="zh-CN" sz="2000" b="1" dirty="0">
                <a:latin typeface="Courier New" pitchFamily="49" charset="0"/>
                <a:cs typeface="Courier New" pitchFamily="49" charset="0"/>
              </a:rPr>
              <a:t>line5</a:t>
            </a:r>
          </a:p>
        </p:txBody>
      </p:sp>
      <p:grpSp>
        <p:nvGrpSpPr>
          <p:cNvPr id="12" name="组合 11"/>
          <p:cNvGrpSpPr/>
          <p:nvPr/>
        </p:nvGrpSpPr>
        <p:grpSpPr>
          <a:xfrm>
            <a:off x="4788024" y="2780928"/>
            <a:ext cx="2376264" cy="3888432"/>
            <a:chOff x="4788024" y="2708920"/>
            <a:chExt cx="2376264" cy="3888432"/>
          </a:xfrm>
        </p:grpSpPr>
        <p:sp>
          <p:nvSpPr>
            <p:cNvPr id="8" name="圆角矩形标注 7"/>
            <p:cNvSpPr/>
            <p:nvPr/>
          </p:nvSpPr>
          <p:spPr bwMode="auto">
            <a:xfrm>
              <a:off x="4932040" y="2708920"/>
              <a:ext cx="1656184" cy="864096"/>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读写方式打开文件</a:t>
              </a:r>
            </a:p>
          </p:txBody>
        </p:sp>
        <p:sp>
          <p:nvSpPr>
            <p:cNvPr id="9" name="圆角矩形标注 8"/>
            <p:cNvSpPr/>
            <p:nvPr/>
          </p:nvSpPr>
          <p:spPr bwMode="auto">
            <a:xfrm>
              <a:off x="4788024" y="3717032"/>
              <a:ext cx="1656184" cy="864096"/>
            </a:xfrm>
            <a:prstGeom prst="wedgeRoundRectCallout">
              <a:avLst>
                <a:gd name="adj1" fmla="val -138906"/>
                <a:gd name="adj2" fmla="val -7368"/>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读取第一行内容</a:t>
              </a:r>
            </a:p>
          </p:txBody>
        </p:sp>
        <p:sp>
          <p:nvSpPr>
            <p:cNvPr id="10" name="圆角矩形标注 9"/>
            <p:cNvSpPr/>
            <p:nvPr/>
          </p:nvSpPr>
          <p:spPr bwMode="auto">
            <a:xfrm>
              <a:off x="5220072" y="4725144"/>
              <a:ext cx="1656184" cy="864096"/>
            </a:xfrm>
            <a:prstGeom prst="wedgeRoundRectCallout">
              <a:avLst>
                <a:gd name="adj1" fmla="val -110379"/>
                <a:gd name="adj2" fmla="val -5322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定位至第三行</a:t>
              </a:r>
            </a:p>
          </p:txBody>
        </p:sp>
        <p:sp>
          <p:nvSpPr>
            <p:cNvPr id="11" name="圆角矩形标注 10"/>
            <p:cNvSpPr/>
            <p:nvPr/>
          </p:nvSpPr>
          <p:spPr bwMode="auto">
            <a:xfrm>
              <a:off x="5508104" y="5733256"/>
              <a:ext cx="1656184" cy="864096"/>
            </a:xfrm>
            <a:prstGeom prst="wedgeRoundRectCallout">
              <a:avLst>
                <a:gd name="adj1" fmla="val -110379"/>
                <a:gd name="adj2" fmla="val -5322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定位至文件尾</a:t>
              </a:r>
            </a:p>
          </p:txBody>
        </p:sp>
      </p:grpSp>
    </p:spTree>
    <p:extLst>
      <p:ext uri="{BB962C8B-B14F-4D97-AF65-F5344CB8AC3E}">
        <p14:creationId xmlns:p14="http://schemas.microsoft.com/office/powerpoint/2010/main" val="2532304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610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1027" name="Picture 3"/>
          <p:cNvPicPr>
            <a:picLocks noChangeAspect="1" noChangeArrowheads="1"/>
          </p:cNvPicPr>
          <p:nvPr/>
        </p:nvPicPr>
        <p:blipFill>
          <a:blip r:embed="rId3" cstate="print"/>
          <a:srcRect/>
          <a:stretch>
            <a:fillRect/>
          </a:stretch>
        </p:blipFill>
        <p:spPr bwMode="auto">
          <a:xfrm>
            <a:off x="467544" y="2162175"/>
            <a:ext cx="7620000" cy="4695825"/>
          </a:xfrm>
          <a:prstGeom prst="rect">
            <a:avLst/>
          </a:prstGeom>
          <a:noFill/>
          <a:ln w="9525">
            <a:noFill/>
            <a:miter lim="800000"/>
            <a:headEnd/>
            <a:tailEnd/>
          </a:ln>
        </p:spPr>
      </p:pic>
      <p:sp>
        <p:nvSpPr>
          <p:cNvPr id="7" name="圆角矩形标注 6"/>
          <p:cNvSpPr/>
          <p:nvPr/>
        </p:nvSpPr>
        <p:spPr bwMode="auto">
          <a:xfrm>
            <a:off x="5004048" y="3573016"/>
            <a:ext cx="1872208" cy="1008112"/>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打印第一行与第三行</a:t>
            </a:r>
          </a:p>
        </p:txBody>
      </p:sp>
      <p:sp>
        <p:nvSpPr>
          <p:cNvPr id="8" name="圆角矩形标注 7"/>
          <p:cNvSpPr/>
          <p:nvPr/>
        </p:nvSpPr>
        <p:spPr bwMode="auto">
          <a:xfrm>
            <a:off x="2987824" y="5157192"/>
            <a:ext cx="1872208" cy="1008112"/>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指定内容写入文件尾</a:t>
            </a: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90595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文件的硬连接与软连接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硬连接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为已经存在的文件创建一个新的路径名，直接指向文件的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结点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软连接（也称符号连接）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内容仅包含目标文件的路径，具有自己的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结点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467544" y="4725144"/>
            <a:ext cx="835292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link(</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oldpath</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newpath</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symlink</a:t>
            </a:r>
            <a:r>
              <a:rPr lang="en-US" altLang="zh-CN" sz="2000" b="1" dirty="0">
                <a:latin typeface="Courier New" pitchFamily="49" charset="0"/>
                <a:cs typeface="Courier New" pitchFamily="49" charset="0"/>
              </a:rPr>
              <a:t>(const char* </a:t>
            </a:r>
            <a:r>
              <a:rPr lang="en-US" altLang="zh-CN" sz="2000" b="1" dirty="0" err="1">
                <a:latin typeface="Courier New" pitchFamily="49" charset="0"/>
                <a:cs typeface="Courier New" pitchFamily="49" charset="0"/>
              </a:rPr>
              <a:t>oldpath</a:t>
            </a:r>
            <a:r>
              <a:rPr lang="en-US" altLang="zh-CN" sz="2000" b="1" dirty="0">
                <a:latin typeface="Courier New" pitchFamily="49" charset="0"/>
                <a:cs typeface="Courier New" pitchFamily="49" charset="0"/>
              </a:rPr>
              <a:t>, const char* </a:t>
            </a:r>
            <a:r>
              <a:rPr lang="en-US" altLang="zh-CN" sz="2000" b="1" dirty="0" err="1">
                <a:latin typeface="Courier New" pitchFamily="49" charset="0"/>
                <a:cs typeface="Courier New" pitchFamily="49" charset="0"/>
              </a:rPr>
              <a:t>sympath</a:t>
            </a:r>
            <a:r>
              <a:rPr lang="en-US" altLang="zh-CN" sz="2000" b="1" dirty="0">
                <a:latin typeface="Courier New" pitchFamily="49" charset="0"/>
                <a:cs typeface="Courier New" pitchFamily="49" charset="0"/>
              </a:rPr>
              <a:t>); </a:t>
            </a:r>
          </a:p>
        </p:txBody>
      </p:sp>
    </p:spTree>
    <p:extLst>
      <p:ext uri="{BB962C8B-B14F-4D97-AF65-F5344CB8AC3E}">
        <p14:creationId xmlns:p14="http://schemas.microsoft.com/office/powerpoint/2010/main" val="34555807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62280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文件的硬连接与软连接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对于文件硬连接的访问等价于访问源文件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访问文件软连接则需经过重定向至源文件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删除源文件不影响硬连接，但会使软连接失效</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删除文件时，只有</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inode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中的链接计数为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时才会真正从文件系统中删除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某些函数具有跟踪软连接的性质，参阅教材</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P209</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34555807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sz="3600"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目录的创建与删除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564904"/>
            <a:ext cx="835292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mkdir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dir_pathname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name);</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rmdir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 </a:t>
            </a:r>
            <a:r>
              <a:rPr lang="en-US" altLang="zh-CN" sz="2000" b="1" dirty="0" err="1">
                <a:latin typeface="Courier New" pitchFamily="49" charset="0"/>
                <a:cs typeface="Courier New" pitchFamily="49" charset="0"/>
              </a:rPr>
              <a:t>dir_pathname</a:t>
            </a:r>
            <a:r>
              <a:rPr lang="en-US" altLang="zh-CN" sz="2000" b="1" dirty="0">
                <a:latin typeface="Courier New" pitchFamily="49" charset="0"/>
                <a:cs typeface="Courier New" pitchFamily="49" charset="0"/>
              </a:rPr>
              <a:t>);</a:t>
            </a:r>
            <a:endParaRPr lang="zh-CN" altLang="en-US" sz="2000" b="1" dirty="0">
              <a:latin typeface="Courier New" pitchFamily="49" charset="0"/>
              <a:cs typeface="Courier New" pitchFamily="49" charset="0"/>
            </a:endParaRPr>
          </a:p>
        </p:txBody>
      </p:sp>
      <p:sp>
        <p:nvSpPr>
          <p:cNvPr id="5" name="圆角矩形标注 4"/>
          <p:cNvSpPr/>
          <p:nvPr/>
        </p:nvSpPr>
        <p:spPr bwMode="auto">
          <a:xfrm>
            <a:off x="1403648" y="5445224"/>
            <a:ext cx="1872208" cy="936104"/>
          </a:xfrm>
          <a:prstGeom prst="wedgeRoundRectCallout">
            <a:avLst>
              <a:gd name="adj1" fmla="val -35485"/>
              <a:gd name="adj2" fmla="val -93790"/>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itchFamily="34" charset="-122"/>
                <a:ea typeface="微软雅黑" pitchFamily="34" charset="-122"/>
              </a:rPr>
              <a:t>rmdir</a:t>
            </a:r>
            <a:r>
              <a:rPr lang="zh-CN" altLang="en-US" sz="2300" dirty="0">
                <a:solidFill>
                  <a:schemeClr val="tx1"/>
                </a:solidFill>
                <a:latin typeface="微软雅黑" pitchFamily="34" charset="-122"/>
                <a:ea typeface="微软雅黑" pitchFamily="34" charset="-122"/>
              </a:rPr>
              <a:t>只能删除空目录</a:t>
            </a:r>
          </a:p>
        </p:txBody>
      </p:sp>
    </p:spTree>
    <p:extLst>
      <p:ext uri="{BB962C8B-B14F-4D97-AF65-F5344CB8AC3E}">
        <p14:creationId xmlns:p14="http://schemas.microsoft.com/office/powerpoint/2010/main" val="15068204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sz="3600"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目录的打开、读取与关闭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88032" y="2204864"/>
            <a:ext cx="536408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dirent.h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DIR * </a:t>
            </a:r>
            <a:r>
              <a:rPr lang="en-US" altLang="zh-CN" sz="2000" b="1" dirty="0" err="1">
                <a:latin typeface="Courier New" pitchFamily="49" charset="0"/>
                <a:cs typeface="Courier New" pitchFamily="49" charset="0"/>
              </a:rPr>
              <a:t>opendir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name);</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readdir</a:t>
            </a:r>
            <a:r>
              <a:rPr lang="en-US" altLang="zh-CN" sz="2000" b="1" dirty="0">
                <a:latin typeface="Courier New" pitchFamily="49" charset="0"/>
                <a:cs typeface="Courier New" pitchFamily="49" charset="0"/>
              </a:rPr>
              <a:t>(DIR* </a:t>
            </a:r>
            <a:r>
              <a:rPr lang="en-US" altLang="zh-CN" sz="2000" b="1" dirty="0" err="1">
                <a:latin typeface="Courier New" pitchFamily="49" charset="0"/>
                <a:cs typeface="Courier New" pitchFamily="49" charset="0"/>
              </a:rPr>
              <a:t>dir</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closedir</a:t>
            </a:r>
            <a:r>
              <a:rPr lang="en-US" altLang="zh-CN" sz="2000" b="1" dirty="0">
                <a:latin typeface="Courier New" pitchFamily="49" charset="0"/>
                <a:cs typeface="Courier New" pitchFamily="49" charset="0"/>
              </a:rPr>
              <a:t>(DIR* dir);</a:t>
            </a:r>
          </a:p>
        </p:txBody>
      </p:sp>
      <p:sp>
        <p:nvSpPr>
          <p:cNvPr id="5" name="TextBox 4"/>
          <p:cNvSpPr txBox="1"/>
          <p:nvPr/>
        </p:nvSpPr>
        <p:spPr>
          <a:xfrm>
            <a:off x="288032" y="4966136"/>
            <a:ext cx="4824536" cy="1631216"/>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a:t>
            </a:r>
          </a:p>
          <a:p>
            <a:r>
              <a:rPr lang="en-US" altLang="zh-CN" sz="2000" b="1" dirty="0">
                <a:solidFill>
                  <a:schemeClr val="bg1"/>
                </a:solidFill>
                <a:latin typeface="Courier New" pitchFamily="49" charset="0"/>
                <a:cs typeface="Courier New" pitchFamily="49" charset="0"/>
              </a:rPr>
              <a:t>   </a:t>
            </a:r>
            <a:r>
              <a:rPr lang="en-US" altLang="zh-CN" sz="2000" b="1" dirty="0" err="1">
                <a:latin typeface="Courier New" pitchFamily="49" charset="0"/>
                <a:cs typeface="Courier New" pitchFamily="49" charset="0"/>
              </a:rPr>
              <a:t>ino_t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d_ino</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d_name</a:t>
            </a:r>
            <a:r>
              <a:rPr lang="en-US" altLang="zh-CN" sz="2000" b="1" dirty="0">
                <a:latin typeface="Courier New" pitchFamily="49" charset="0"/>
                <a:cs typeface="Courier New" pitchFamily="49" charset="0"/>
              </a:rPr>
              <a:t>[NAME_MAX+1];</a:t>
            </a:r>
          </a:p>
          <a:p>
            <a:r>
              <a:rPr lang="en-US" altLang="zh-CN" sz="2000" b="1" dirty="0">
                <a:latin typeface="Courier New" pitchFamily="49" charset="0"/>
                <a:cs typeface="Courier New" pitchFamily="49" charset="0"/>
              </a:rPr>
              <a:t>}</a:t>
            </a:r>
          </a:p>
        </p:txBody>
      </p:sp>
      <p:sp>
        <p:nvSpPr>
          <p:cNvPr id="6" name="圆角矩形标注 5"/>
          <p:cNvSpPr/>
          <p:nvPr/>
        </p:nvSpPr>
        <p:spPr bwMode="auto">
          <a:xfrm>
            <a:off x="6012160" y="1340768"/>
            <a:ext cx="3168352" cy="1512168"/>
          </a:xfrm>
          <a:prstGeom prst="wedgeRoundRectCallout">
            <a:avLst>
              <a:gd name="adj1" fmla="val -81351"/>
              <a:gd name="adj2" fmla="val 109465"/>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可重复调用，顺序访问所有目录项，到达目录尾时返回</a:t>
            </a:r>
            <a:r>
              <a:rPr lang="en-US" altLang="zh-CN" sz="2300" dirty="0">
                <a:solidFill>
                  <a:schemeClr val="tx1"/>
                </a:solidFill>
                <a:latin typeface="微软雅黑" pitchFamily="34" charset="-122"/>
                <a:ea typeface="微软雅黑" pitchFamily="34" charset="-122"/>
              </a:rPr>
              <a:t>NULL</a:t>
            </a:r>
            <a:endParaRPr lang="zh-CN" altLang="en-US" sz="2300" dirty="0">
              <a:solidFill>
                <a:schemeClr val="tx1"/>
              </a:solidFill>
              <a:latin typeface="微软雅黑" pitchFamily="34" charset="-122"/>
              <a:ea typeface="微软雅黑" pitchFamily="34" charset="-122"/>
            </a:endParaRPr>
          </a:p>
        </p:txBody>
      </p:sp>
      <p:sp>
        <p:nvSpPr>
          <p:cNvPr id="7" name="圆角矩形标注 6"/>
          <p:cNvSpPr/>
          <p:nvPr/>
        </p:nvSpPr>
        <p:spPr bwMode="auto">
          <a:xfrm>
            <a:off x="5508104" y="3861048"/>
            <a:ext cx="2088232" cy="1080120"/>
          </a:xfrm>
          <a:prstGeom prst="wedgeRoundRectCallout">
            <a:avLst>
              <a:gd name="adj1" fmla="val -139960"/>
              <a:gd name="adj2" fmla="val 106643"/>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itchFamily="34" charset="-122"/>
                <a:ea typeface="微软雅黑" pitchFamily="34" charset="-122"/>
              </a:rPr>
              <a:t>i</a:t>
            </a:r>
            <a:r>
              <a:rPr lang="en-US" altLang="zh-CN" sz="2300" dirty="0">
                <a:solidFill>
                  <a:schemeClr val="tx1"/>
                </a:solidFill>
                <a:latin typeface="微软雅黑" pitchFamily="34" charset="-122"/>
                <a:ea typeface="微软雅黑" pitchFamily="34" charset="-122"/>
              </a:rPr>
              <a:t> </a:t>
            </a:r>
            <a:r>
              <a:rPr lang="zh-CN" altLang="en-US" sz="2300" dirty="0">
                <a:solidFill>
                  <a:schemeClr val="tx1"/>
                </a:solidFill>
                <a:latin typeface="微软雅黑" pitchFamily="34" charset="-122"/>
                <a:ea typeface="微软雅黑" pitchFamily="34" charset="-122"/>
              </a:rPr>
              <a:t>结点索引号</a:t>
            </a:r>
          </a:p>
        </p:txBody>
      </p:sp>
      <p:sp>
        <p:nvSpPr>
          <p:cNvPr id="8" name="圆角矩形标注 7"/>
          <p:cNvSpPr/>
          <p:nvPr/>
        </p:nvSpPr>
        <p:spPr bwMode="auto">
          <a:xfrm>
            <a:off x="6588224" y="5229200"/>
            <a:ext cx="2088232" cy="1080120"/>
          </a:xfrm>
          <a:prstGeom prst="wedgeRoundRectCallout">
            <a:avLst>
              <a:gd name="adj1" fmla="val -145799"/>
              <a:gd name="adj2" fmla="val 23397"/>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文件名数组</a:t>
            </a:r>
          </a:p>
        </p:txBody>
      </p:sp>
    </p:spTree>
    <p:extLst>
      <p:ext uri="{BB962C8B-B14F-4D97-AF65-F5344CB8AC3E}">
        <p14:creationId xmlns:p14="http://schemas.microsoft.com/office/powerpoint/2010/main" val="5318959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568952" cy="225292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进程的创建</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中，创建新进程的方法是由一个已存在的进程通过调用进程创建函数来实现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已存在的创建者进程称作父进程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被创建的进程称作子进程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4478136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当前目录的定位与获取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132856"/>
            <a:ext cx="835292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a:t>
            </a:r>
          </a:p>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char* </a:t>
            </a:r>
            <a:r>
              <a:rPr lang="en-US" altLang="zh-CN" sz="2000" b="1" dirty="0" err="1">
                <a:latin typeface="Courier New" pitchFamily="49" charset="0"/>
                <a:cs typeface="Courier New" pitchFamily="49" charset="0"/>
              </a:rPr>
              <a:t>getcwd</a:t>
            </a:r>
            <a:r>
              <a:rPr lang="en-US" altLang="zh-CN" sz="2000" b="1" dirty="0">
                <a:latin typeface="Courier New" pitchFamily="49" charset="0"/>
                <a:cs typeface="Courier New" pitchFamily="49" charset="0"/>
              </a:rPr>
              <a:t>(char*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size);</a:t>
            </a:r>
          </a:p>
          <a:p>
            <a:endParaRPr lang="en-US" altLang="zh-CN" sz="2000" b="1" dirty="0">
              <a:latin typeface="Courier New" pitchFamily="49" charset="0"/>
              <a:cs typeface="Courier New" pitchFamily="49" charset="0"/>
            </a:endParaRPr>
          </a:p>
        </p:txBody>
      </p:sp>
      <p:sp>
        <p:nvSpPr>
          <p:cNvPr id="5" name="矩形标注 4"/>
          <p:cNvSpPr/>
          <p:nvPr/>
        </p:nvSpPr>
        <p:spPr bwMode="auto">
          <a:xfrm>
            <a:off x="5580112" y="2132856"/>
            <a:ext cx="2592288" cy="1008112"/>
          </a:xfrm>
          <a:prstGeom prst="wedgeRectCallout">
            <a:avLst>
              <a:gd name="adj1" fmla="val -89617"/>
              <a:gd name="adj2" fmla="val 54941"/>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分别使用路径与文件描述符</a:t>
            </a:r>
          </a:p>
        </p:txBody>
      </p:sp>
      <p:sp>
        <p:nvSpPr>
          <p:cNvPr id="6" name="圆角矩形标注 5"/>
          <p:cNvSpPr/>
          <p:nvPr/>
        </p:nvSpPr>
        <p:spPr bwMode="auto">
          <a:xfrm>
            <a:off x="3131840" y="5013176"/>
            <a:ext cx="2088232" cy="936104"/>
          </a:xfrm>
          <a:prstGeom prst="wedgeRoundRectCallout">
            <a:avLst>
              <a:gd name="adj1" fmla="val -33970"/>
              <a:gd name="adj2" fmla="val -105187"/>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缓冲区位置</a:t>
            </a:r>
          </a:p>
        </p:txBody>
      </p:sp>
      <p:sp>
        <p:nvSpPr>
          <p:cNvPr id="7" name="圆角矩形标注 6"/>
          <p:cNvSpPr/>
          <p:nvPr/>
        </p:nvSpPr>
        <p:spPr bwMode="auto">
          <a:xfrm>
            <a:off x="6156176" y="5013176"/>
            <a:ext cx="2520280" cy="936104"/>
          </a:xfrm>
          <a:prstGeom prst="wedgeRoundRectCallout">
            <a:avLst>
              <a:gd name="adj1" fmla="val -87246"/>
              <a:gd name="adj2" fmla="val -106815"/>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a:solidFill>
                  <a:schemeClr val="tx1"/>
                </a:solidFill>
                <a:latin typeface="微软雅黑" pitchFamily="34" charset="-122"/>
                <a:ea typeface="微软雅黑" pitchFamily="34" charset="-122"/>
              </a:rPr>
              <a:t>可用缓冲区大小</a:t>
            </a:r>
            <a:endParaRPr lang="zh-CN" altLang="en-US" sz="2300" dirty="0">
              <a:solidFill>
                <a:schemeClr val="tx1"/>
              </a:solidFill>
              <a:latin typeface="微软雅黑" pitchFamily="34" charset="-122"/>
              <a:ea typeface="微软雅黑" pitchFamily="34" charset="-122"/>
            </a:endParaRPr>
          </a:p>
        </p:txBody>
      </p:sp>
      <p:sp>
        <p:nvSpPr>
          <p:cNvPr id="8" name="圆角矩形标注 7"/>
          <p:cNvSpPr/>
          <p:nvPr/>
        </p:nvSpPr>
        <p:spPr bwMode="auto">
          <a:xfrm>
            <a:off x="395536" y="4941168"/>
            <a:ext cx="2088232" cy="936104"/>
          </a:xfrm>
          <a:prstGeom prst="wedgeRoundRectCallout">
            <a:avLst>
              <a:gd name="adj1" fmla="val -21563"/>
              <a:gd name="adj2" fmla="val -108443"/>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返回缓冲区的指针</a:t>
            </a: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047536"/>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getcwd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的几点说明</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复制到缓冲区中的是目录的绝对路径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若</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size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不为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，且目录长度大于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size-1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，则获取失败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buf</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NULL</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，系统会自动分配空间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size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 系统按需要大小分配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283702"/>
          </a:xfrm>
        </p:spPr>
        <p:txBody>
          <a:bodyPr/>
          <a:lstStyle/>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6" name="TextBox 5"/>
          <p:cNvSpPr txBox="1"/>
          <p:nvPr/>
        </p:nvSpPr>
        <p:spPr>
          <a:xfrm>
            <a:off x="-36512" y="2023120"/>
            <a:ext cx="6378232" cy="4708981"/>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main(</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argc</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*p;</a:t>
            </a:r>
          </a:p>
          <a:p>
            <a:r>
              <a:rPr lang="en-US" altLang="zh-CN" sz="2000" b="1" dirty="0">
                <a:latin typeface="Courier New" pitchFamily="49" charset="0"/>
                <a:cs typeface="Courier New" pitchFamily="49" charset="0"/>
              </a:rPr>
              <a:t>   DIR *</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=NULL;</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r>
              <a:rPr lang="en-US" altLang="zh-CN" sz="2000" b="1" dirty="0">
                <a:latin typeface="Courier New" pitchFamily="49" charset="0"/>
                <a:cs typeface="Courier New" pitchFamily="49" charset="0"/>
              </a:rPr>
              <a:t> *entry=NULL;</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[1]);</a:t>
            </a:r>
          </a:p>
          <a:p>
            <a:r>
              <a:rPr lang="en-US" altLang="zh-CN" sz="2000" b="1" dirty="0">
                <a:latin typeface="Courier New" pitchFamily="49" charset="0"/>
                <a:cs typeface="Courier New" pitchFamily="49" charset="0"/>
              </a:rPr>
              <a:t>   p=</a:t>
            </a:r>
            <a:r>
              <a:rPr lang="en-US" altLang="zh-CN" sz="2000" b="1" dirty="0" err="1">
                <a:latin typeface="Courier New" pitchFamily="49" charset="0"/>
                <a:cs typeface="Courier New" pitchFamily="49" charset="0"/>
              </a:rPr>
              <a:t>getcwd</a:t>
            </a:r>
            <a:r>
              <a:rPr lang="en-US" altLang="zh-CN" sz="2000" b="1" dirty="0">
                <a:latin typeface="Courier New" pitchFamily="49" charset="0"/>
                <a:cs typeface="Courier New" pitchFamily="49" charset="0"/>
              </a:rPr>
              <a:t>(NULL, 0);</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(“Current Directory: %s\n”, p);</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opendir</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while(entry=</a:t>
            </a:r>
            <a:r>
              <a:rPr lang="en-US" altLang="zh-CN" sz="2000" b="1" dirty="0" err="1">
                <a:latin typeface="Courier New" pitchFamily="49" charset="0"/>
                <a:cs typeface="Courier New" pitchFamily="49" charset="0"/>
              </a:rPr>
              <a:t>readdir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 entry-&gt;</a:t>
            </a:r>
            <a:r>
              <a:rPr lang="en-US" altLang="zh-CN" sz="2000" b="1" dirty="0" err="1">
                <a:latin typeface="Courier New" pitchFamily="49" charset="0"/>
                <a:cs typeface="Courier New" pitchFamily="49" charset="0"/>
              </a:rPr>
              <a:t>d_name</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solidFill>
                  <a:schemeClr val="bg1"/>
                </a:solidFill>
                <a:latin typeface="Courier New" pitchFamily="49" charset="0"/>
                <a:cs typeface="Courier New" pitchFamily="49" charset="0"/>
              </a:rPr>
              <a:t>   </a:t>
            </a:r>
            <a:r>
              <a:rPr lang="en-US" altLang="zh-CN" sz="2000" b="1" dirty="0" err="1">
                <a:solidFill>
                  <a:schemeClr val="bg1"/>
                </a:solidFill>
                <a:latin typeface="Courier New" pitchFamily="49" charset="0"/>
                <a:cs typeface="Courier New" pitchFamily="49" charset="0"/>
              </a:rPr>
              <a:t>closedir</a:t>
            </a:r>
            <a:r>
              <a:rPr lang="en-US" altLang="zh-CN" sz="2000" b="1" dirty="0">
                <a:solidFill>
                  <a:schemeClr val="bg1"/>
                </a:solidFill>
                <a:latin typeface="Courier New" pitchFamily="49" charset="0"/>
                <a:cs typeface="Courier New" pitchFamily="49" charset="0"/>
              </a:rPr>
              <a:t>(</a:t>
            </a:r>
            <a:r>
              <a:rPr lang="en-US" altLang="zh-CN" sz="2000" b="1" dirty="0" err="1">
                <a:solidFill>
                  <a:schemeClr val="bg1"/>
                </a:solidFill>
                <a:latin typeface="Courier New" pitchFamily="49" charset="0"/>
                <a:cs typeface="Courier New" pitchFamily="49" charset="0"/>
              </a:rPr>
              <a:t>dirptr</a:t>
            </a:r>
            <a:r>
              <a:rPr lang="en-US" altLang="zh-CN" sz="2000" b="1" dirty="0">
                <a:solidFill>
                  <a:schemeClr val="bg1"/>
                </a:solidFill>
                <a:latin typeface="Courier New" pitchFamily="49" charset="0"/>
                <a:cs typeface="Courier New" pitchFamily="49" charset="0"/>
              </a:rPr>
              <a:t>);</a:t>
            </a:r>
          </a:p>
          <a:p>
            <a:r>
              <a:rPr lang="en-US" altLang="zh-CN" sz="2000" b="1" dirty="0">
                <a:latin typeface="Courier New" pitchFamily="49" charset="0"/>
                <a:cs typeface="Courier New" pitchFamily="49" charset="0"/>
              </a:rPr>
              <a:t>}</a:t>
            </a:r>
          </a:p>
        </p:txBody>
      </p:sp>
      <p:sp>
        <p:nvSpPr>
          <p:cNvPr id="7" name="圆角矩形标注 6"/>
          <p:cNvSpPr/>
          <p:nvPr/>
        </p:nvSpPr>
        <p:spPr bwMode="auto">
          <a:xfrm>
            <a:off x="5724128" y="2276872"/>
            <a:ext cx="2088232" cy="1080120"/>
          </a:xfrm>
          <a:prstGeom prst="wedgeRoundRectCallout">
            <a:avLst>
              <a:gd name="adj1" fmla="val -139960"/>
              <a:gd name="adj2" fmla="val 106643"/>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切换至指定目录并显示</a:t>
            </a:r>
          </a:p>
        </p:txBody>
      </p:sp>
      <p:sp>
        <p:nvSpPr>
          <p:cNvPr id="8" name="圆角矩形标注 7"/>
          <p:cNvSpPr/>
          <p:nvPr/>
        </p:nvSpPr>
        <p:spPr bwMode="auto">
          <a:xfrm>
            <a:off x="6300192" y="3573016"/>
            <a:ext cx="2088232" cy="1080120"/>
          </a:xfrm>
          <a:prstGeom prst="wedgeRoundRectCallout">
            <a:avLst>
              <a:gd name="adj1" fmla="val -85955"/>
              <a:gd name="adj2" fmla="val 54438"/>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a:solidFill>
                  <a:schemeClr val="tx1"/>
                </a:solidFill>
                <a:latin typeface="微软雅黑" pitchFamily="34" charset="-122"/>
                <a:ea typeface="微软雅黑" pitchFamily="34" charset="-122"/>
              </a:rPr>
              <a:t>打开当前目录</a:t>
            </a:r>
            <a:endParaRPr lang="zh-CN" altLang="en-US" sz="2300" dirty="0">
              <a:solidFill>
                <a:schemeClr val="tx1"/>
              </a:solidFill>
              <a:latin typeface="微软雅黑" pitchFamily="34" charset="-122"/>
              <a:ea typeface="微软雅黑" pitchFamily="34" charset="-122"/>
            </a:endParaRPr>
          </a:p>
        </p:txBody>
      </p:sp>
      <p:sp>
        <p:nvSpPr>
          <p:cNvPr id="9" name="圆角矩形标注 8"/>
          <p:cNvSpPr/>
          <p:nvPr/>
        </p:nvSpPr>
        <p:spPr bwMode="auto">
          <a:xfrm>
            <a:off x="6516216" y="5013176"/>
            <a:ext cx="2088232" cy="1080120"/>
          </a:xfrm>
          <a:prstGeom prst="wedgeRoundRectCallout">
            <a:avLst>
              <a:gd name="adj1" fmla="val -93983"/>
              <a:gd name="adj2" fmla="val -2001"/>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显示目录中所有文件</a:t>
            </a: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610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运行结果</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9" name="Picture 2"/>
          <p:cNvPicPr>
            <a:picLocks noChangeAspect="1" noChangeArrowheads="1"/>
          </p:cNvPicPr>
          <p:nvPr/>
        </p:nvPicPr>
        <p:blipFill>
          <a:blip r:embed="rId3" cstate="print"/>
          <a:srcRect/>
          <a:stretch>
            <a:fillRect/>
          </a:stretch>
        </p:blipFill>
        <p:spPr bwMode="auto">
          <a:xfrm>
            <a:off x="899592" y="1556792"/>
            <a:ext cx="7142609" cy="4911127"/>
          </a:xfrm>
          <a:prstGeom prst="rect">
            <a:avLst/>
          </a:prstGeom>
          <a:noFill/>
          <a:ln w="9525">
            <a:noFill/>
            <a:miter lim="800000"/>
            <a:headEnd/>
            <a:tailEnd/>
          </a:ln>
        </p:spPr>
      </p:pic>
    </p:spTree>
    <p:extLst>
      <p:ext uri="{BB962C8B-B14F-4D97-AF65-F5344CB8AC3E}">
        <p14:creationId xmlns:p14="http://schemas.microsoft.com/office/powerpoint/2010/main" val="2532304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5010602"/>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函数是一个单调用双返回的函数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在父进程中返回子进程</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在子进程中返回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通过对返回值的检查可知当前是父进程还是子进程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1187624" y="1988840"/>
            <a:ext cx="6192688" cy="1200329"/>
          </a:xfrm>
          <a:prstGeom prst="rect">
            <a:avLst/>
          </a:prstGeom>
          <a:noFill/>
          <a:ln>
            <a:solidFill>
              <a:schemeClr val="tx1"/>
            </a:solidFill>
          </a:ln>
        </p:spPr>
        <p:txBody>
          <a:bodyPr wrap="square" rtlCol="0">
            <a:spAutoFit/>
          </a:bodyPr>
          <a:lstStyle/>
          <a:p>
            <a:r>
              <a:rPr lang="en-US" altLang="zh-CN" sz="2400" b="1" dirty="0">
                <a:latin typeface="Courier New" pitchFamily="49" charset="0"/>
                <a:cs typeface="Courier New" pitchFamily="49" charset="0"/>
              </a:rPr>
              <a:t>#include &lt;sys/</a:t>
            </a:r>
            <a:r>
              <a:rPr lang="en-US" altLang="zh-CN" sz="2400" b="1" dirty="0" err="1">
                <a:latin typeface="Courier New" pitchFamily="49" charset="0"/>
                <a:cs typeface="Courier New" pitchFamily="49" charset="0"/>
              </a:rPr>
              <a:t>types.h</a:t>
            </a:r>
            <a:r>
              <a:rPr lang="en-US" altLang="zh-CN" sz="2400" b="1" dirty="0">
                <a:latin typeface="Courier New" pitchFamily="49" charset="0"/>
                <a:cs typeface="Courier New" pitchFamily="49" charset="0"/>
              </a:rPr>
              <a:t>&gt;</a:t>
            </a:r>
          </a:p>
          <a:p>
            <a:r>
              <a:rPr lang="en-US" altLang="zh-CN" sz="2400" b="1" dirty="0">
                <a:latin typeface="Courier New" pitchFamily="49" charset="0"/>
                <a:cs typeface="Courier New" pitchFamily="49" charset="0"/>
              </a:rPr>
              <a:t>#include &lt;</a:t>
            </a:r>
            <a:r>
              <a:rPr lang="en-US" altLang="zh-CN" sz="2400" b="1" dirty="0" err="1">
                <a:latin typeface="Courier New" pitchFamily="49" charset="0"/>
                <a:cs typeface="Courier New" pitchFamily="49" charset="0"/>
              </a:rPr>
              <a:t>unistd.h</a:t>
            </a:r>
            <a:r>
              <a:rPr lang="en-US" altLang="zh-CN" sz="2400" b="1" dirty="0">
                <a:latin typeface="Courier New" pitchFamily="49" charset="0"/>
                <a:cs typeface="Courier New" pitchFamily="49" charset="0"/>
              </a:rPr>
              <a:t>&gt;</a:t>
            </a:r>
          </a:p>
          <a:p>
            <a:r>
              <a:rPr lang="en-US" altLang="zh-CN" sz="2400" b="1" dirty="0" err="1">
                <a:latin typeface="Courier New" pitchFamily="49" charset="0"/>
                <a:cs typeface="Courier New" pitchFamily="49" charset="0"/>
              </a:rPr>
              <a:t>pid_t</a:t>
            </a:r>
            <a:r>
              <a:rPr lang="en-US" altLang="zh-CN" sz="2400" b="1" dirty="0">
                <a:latin typeface="Courier New" pitchFamily="49" charset="0"/>
                <a:cs typeface="Courier New" pitchFamily="49" charset="0"/>
              </a:rPr>
              <a:t> fork (void);</a:t>
            </a:r>
            <a:endParaRPr lang="zh-CN" altLang="en-US" sz="2400" b="1" dirty="0">
              <a:latin typeface="Courier New" pitchFamily="49" charset="0"/>
              <a:cs typeface="Courier New" pitchFamily="49" charset="0"/>
            </a:endParaRPr>
          </a:p>
        </p:txBody>
      </p:sp>
      <p:sp>
        <p:nvSpPr>
          <p:cNvPr id="6" name="Text Box 5"/>
          <p:cNvSpPr txBox="1">
            <a:spLocks noChangeArrowheads="1"/>
          </p:cNvSpPr>
          <p:nvPr/>
        </p:nvSpPr>
        <p:spPr bwMode="auto">
          <a:xfrm>
            <a:off x="6335712" y="4150296"/>
            <a:ext cx="1079500" cy="425450"/>
          </a:xfrm>
          <a:prstGeom prst="rect">
            <a:avLst/>
          </a:prstGeom>
          <a:noFill/>
          <a:ln w="28575">
            <a:solidFill>
              <a:srgbClr val="FF0000"/>
            </a:solidFill>
            <a:miter lim="800000"/>
            <a:headEnd/>
            <a:tailEnd/>
          </a:ln>
          <a:effectLst/>
        </p:spPr>
        <p:txBody>
          <a:bodyPr>
            <a:spAutoFit/>
          </a:bodyPr>
          <a:lstStyle/>
          <a:p>
            <a:pPr algn="ctr">
              <a:spcBef>
                <a:spcPct val="50000"/>
              </a:spcBef>
            </a:pPr>
            <a:r>
              <a:rPr lang="en-US" altLang="zh-CN" sz="2000"/>
              <a:t>fork( )</a:t>
            </a:r>
          </a:p>
        </p:txBody>
      </p:sp>
      <p:sp>
        <p:nvSpPr>
          <p:cNvPr id="7" name="Oval 6"/>
          <p:cNvSpPr>
            <a:spLocks noChangeArrowheads="1"/>
          </p:cNvSpPr>
          <p:nvPr/>
        </p:nvSpPr>
        <p:spPr bwMode="auto">
          <a:xfrm>
            <a:off x="6191250" y="5806058"/>
            <a:ext cx="1296987" cy="647700"/>
          </a:xfrm>
          <a:prstGeom prst="ellipse">
            <a:avLst/>
          </a:prstGeom>
          <a:solidFill>
            <a:schemeClr val="bg1"/>
          </a:solidFill>
          <a:ln w="28575">
            <a:solidFill>
              <a:srgbClr val="FF0000"/>
            </a:solidFill>
            <a:round/>
            <a:headEnd/>
            <a:tailEnd/>
          </a:ln>
          <a:effectLst/>
        </p:spPr>
        <p:txBody>
          <a:bodyPr wrap="none" anchor="ctr"/>
          <a:lstStyle/>
          <a:p>
            <a:pPr algn="ctr"/>
            <a:r>
              <a:rPr lang="zh-CN" altLang="en-US" dirty="0"/>
              <a:t>父进程</a:t>
            </a:r>
          </a:p>
        </p:txBody>
      </p:sp>
      <p:sp>
        <p:nvSpPr>
          <p:cNvPr id="8" name="Oval 7"/>
          <p:cNvSpPr>
            <a:spLocks noChangeArrowheads="1"/>
          </p:cNvSpPr>
          <p:nvPr/>
        </p:nvSpPr>
        <p:spPr bwMode="auto">
          <a:xfrm>
            <a:off x="7631112" y="5806058"/>
            <a:ext cx="1296988" cy="647700"/>
          </a:xfrm>
          <a:prstGeom prst="ellipse">
            <a:avLst/>
          </a:prstGeom>
          <a:solidFill>
            <a:schemeClr val="bg1"/>
          </a:solidFill>
          <a:ln w="28575">
            <a:solidFill>
              <a:srgbClr val="FF0000"/>
            </a:solidFill>
            <a:round/>
            <a:headEnd/>
            <a:tailEnd/>
          </a:ln>
          <a:effectLst/>
        </p:spPr>
        <p:txBody>
          <a:bodyPr wrap="none" anchor="ctr"/>
          <a:lstStyle/>
          <a:p>
            <a:pPr algn="ctr"/>
            <a:r>
              <a:rPr lang="zh-CN" altLang="en-US" dirty="0"/>
              <a:t>子进程</a:t>
            </a:r>
          </a:p>
        </p:txBody>
      </p:sp>
      <p:sp>
        <p:nvSpPr>
          <p:cNvPr id="9" name="Text Box 8"/>
          <p:cNvSpPr txBox="1">
            <a:spLocks noChangeArrowheads="1"/>
          </p:cNvSpPr>
          <p:nvPr/>
        </p:nvSpPr>
        <p:spPr bwMode="auto">
          <a:xfrm>
            <a:off x="6119812" y="4797996"/>
            <a:ext cx="1584325" cy="641350"/>
          </a:xfrm>
          <a:prstGeom prst="rect">
            <a:avLst/>
          </a:prstGeom>
          <a:noFill/>
          <a:ln w="9525">
            <a:noFill/>
            <a:miter lim="800000"/>
            <a:headEnd/>
            <a:tailEnd/>
          </a:ln>
          <a:effectLst/>
        </p:spPr>
        <p:txBody>
          <a:bodyPr>
            <a:spAutoFit/>
          </a:bodyPr>
          <a:lstStyle/>
          <a:p>
            <a:pPr algn="ctr">
              <a:spcBef>
                <a:spcPct val="50000"/>
              </a:spcBef>
            </a:pPr>
            <a:r>
              <a:rPr lang="zh-CN" altLang="en-US">
                <a:solidFill>
                  <a:srgbClr val="006600"/>
                </a:solidFill>
              </a:rPr>
              <a:t>返回一个新</a:t>
            </a:r>
            <a:r>
              <a:rPr lang="en-US" altLang="zh-CN">
                <a:solidFill>
                  <a:srgbClr val="006600"/>
                </a:solidFill>
              </a:rPr>
              <a:t>PID</a:t>
            </a:r>
          </a:p>
        </p:txBody>
      </p:sp>
      <p:sp>
        <p:nvSpPr>
          <p:cNvPr id="10" name="Text Box 9"/>
          <p:cNvSpPr txBox="1">
            <a:spLocks noChangeArrowheads="1"/>
          </p:cNvSpPr>
          <p:nvPr/>
        </p:nvSpPr>
        <p:spPr bwMode="auto">
          <a:xfrm>
            <a:off x="8064500" y="4869433"/>
            <a:ext cx="935037" cy="366713"/>
          </a:xfrm>
          <a:prstGeom prst="rect">
            <a:avLst/>
          </a:prstGeom>
          <a:noFill/>
          <a:ln w="9525">
            <a:noFill/>
            <a:miter lim="800000"/>
            <a:headEnd/>
            <a:tailEnd/>
          </a:ln>
          <a:effectLst/>
        </p:spPr>
        <p:txBody>
          <a:bodyPr>
            <a:spAutoFit/>
          </a:bodyPr>
          <a:lstStyle/>
          <a:p>
            <a:pPr>
              <a:spcBef>
                <a:spcPct val="50000"/>
              </a:spcBef>
            </a:pPr>
            <a:r>
              <a:rPr lang="zh-CN" altLang="en-US">
                <a:solidFill>
                  <a:srgbClr val="006600"/>
                </a:solidFill>
              </a:rPr>
              <a:t>返回 </a:t>
            </a:r>
            <a:r>
              <a:rPr lang="en-US" altLang="zh-CN">
                <a:solidFill>
                  <a:srgbClr val="006600"/>
                </a:solidFill>
              </a:rPr>
              <a:t>0</a:t>
            </a:r>
          </a:p>
        </p:txBody>
      </p:sp>
      <p:sp>
        <p:nvSpPr>
          <p:cNvPr id="11" name="Line 10"/>
          <p:cNvSpPr>
            <a:spLocks noChangeShapeType="1"/>
          </p:cNvSpPr>
          <p:nvPr/>
        </p:nvSpPr>
        <p:spPr bwMode="auto">
          <a:xfrm>
            <a:off x="6838950" y="3574033"/>
            <a:ext cx="0" cy="574675"/>
          </a:xfrm>
          <a:prstGeom prst="line">
            <a:avLst/>
          </a:prstGeom>
          <a:noFill/>
          <a:ln w="28575">
            <a:solidFill>
              <a:schemeClr val="tx1"/>
            </a:solidFill>
            <a:round/>
            <a:headEnd/>
            <a:tailEnd type="triangle" w="med" len="med"/>
          </a:ln>
          <a:effectLst/>
        </p:spPr>
        <p:txBody>
          <a:bodyPr/>
          <a:lstStyle/>
          <a:p>
            <a:endParaRPr lang="zh-CN" altLang="en-US"/>
          </a:p>
        </p:txBody>
      </p:sp>
      <p:sp>
        <p:nvSpPr>
          <p:cNvPr id="12" name="Line 11"/>
          <p:cNvSpPr>
            <a:spLocks noChangeShapeType="1"/>
          </p:cNvSpPr>
          <p:nvPr/>
        </p:nvSpPr>
        <p:spPr bwMode="auto">
          <a:xfrm>
            <a:off x="6838950" y="5374258"/>
            <a:ext cx="0" cy="431800"/>
          </a:xfrm>
          <a:prstGeom prst="line">
            <a:avLst/>
          </a:prstGeom>
          <a:noFill/>
          <a:ln w="28575">
            <a:solidFill>
              <a:schemeClr val="tx1"/>
            </a:solidFill>
            <a:round/>
            <a:headEnd/>
            <a:tailEnd type="triangle" w="med" len="med"/>
          </a:ln>
          <a:effectLst/>
        </p:spPr>
        <p:txBody>
          <a:bodyPr/>
          <a:lstStyle/>
          <a:p>
            <a:endParaRPr lang="zh-CN" altLang="en-US"/>
          </a:p>
        </p:txBody>
      </p:sp>
      <p:sp>
        <p:nvSpPr>
          <p:cNvPr id="13" name="Line 12"/>
          <p:cNvSpPr>
            <a:spLocks noChangeShapeType="1"/>
          </p:cNvSpPr>
          <p:nvPr/>
        </p:nvSpPr>
        <p:spPr bwMode="auto">
          <a:xfrm>
            <a:off x="8351837" y="5229796"/>
            <a:ext cx="0" cy="576262"/>
          </a:xfrm>
          <a:prstGeom prst="line">
            <a:avLst/>
          </a:prstGeom>
          <a:noFill/>
          <a:ln w="28575">
            <a:solidFill>
              <a:schemeClr val="tx1"/>
            </a:solidFill>
            <a:round/>
            <a:headEnd/>
            <a:tailEnd type="triangle" w="med" len="med"/>
          </a:ln>
          <a:effectLst/>
        </p:spPr>
        <p:txBody>
          <a:bodyPr/>
          <a:lstStyle/>
          <a:p>
            <a:endParaRPr lang="zh-CN" altLang="en-US"/>
          </a:p>
        </p:txBody>
      </p:sp>
      <p:sp>
        <p:nvSpPr>
          <p:cNvPr id="14" name="Line 13"/>
          <p:cNvSpPr>
            <a:spLocks noChangeShapeType="1"/>
          </p:cNvSpPr>
          <p:nvPr/>
        </p:nvSpPr>
        <p:spPr bwMode="auto">
          <a:xfrm>
            <a:off x="7415212" y="4366196"/>
            <a:ext cx="936625" cy="0"/>
          </a:xfrm>
          <a:prstGeom prst="line">
            <a:avLst/>
          </a:prstGeom>
          <a:noFill/>
          <a:ln w="28575">
            <a:solidFill>
              <a:schemeClr val="tx1"/>
            </a:solidFill>
            <a:round/>
            <a:headEnd/>
            <a:tailEnd/>
          </a:ln>
          <a:effectLst/>
        </p:spPr>
        <p:txBody>
          <a:bodyPr/>
          <a:lstStyle/>
          <a:p>
            <a:endParaRPr lang="zh-CN" altLang="en-US"/>
          </a:p>
        </p:txBody>
      </p:sp>
      <p:sp>
        <p:nvSpPr>
          <p:cNvPr id="15" name="Line 14"/>
          <p:cNvSpPr>
            <a:spLocks noChangeShapeType="1"/>
          </p:cNvSpPr>
          <p:nvPr/>
        </p:nvSpPr>
        <p:spPr bwMode="auto">
          <a:xfrm>
            <a:off x="8351837" y="4366196"/>
            <a:ext cx="0" cy="431800"/>
          </a:xfrm>
          <a:prstGeom prst="line">
            <a:avLst/>
          </a:prstGeom>
          <a:noFill/>
          <a:ln w="28575">
            <a:solidFill>
              <a:schemeClr val="tx1"/>
            </a:solidFill>
            <a:round/>
            <a:headEnd/>
            <a:tailEnd/>
          </a:ln>
          <a:effectLst/>
        </p:spPr>
        <p:txBody>
          <a:bodyPr/>
          <a:lstStyle/>
          <a:p>
            <a:endParaRPr lang="zh-CN" altLang="en-US"/>
          </a:p>
        </p:txBody>
      </p:sp>
      <p:sp>
        <p:nvSpPr>
          <p:cNvPr id="16" name="Line 15"/>
          <p:cNvSpPr>
            <a:spLocks noChangeShapeType="1"/>
          </p:cNvSpPr>
          <p:nvPr/>
        </p:nvSpPr>
        <p:spPr bwMode="auto">
          <a:xfrm>
            <a:off x="6838950" y="4582096"/>
            <a:ext cx="0" cy="287337"/>
          </a:xfrm>
          <a:prstGeom prst="line">
            <a:avLst/>
          </a:prstGeom>
          <a:noFill/>
          <a:ln w="28575">
            <a:solidFill>
              <a:schemeClr val="tx1"/>
            </a:solidFill>
            <a:round/>
            <a:headEnd/>
            <a:tailEnd/>
          </a:ln>
          <a:effectLst/>
        </p:spPr>
        <p:txBody>
          <a:bodyPr/>
          <a:lstStyle/>
          <a:p>
            <a:endParaRPr lang="zh-CN" altLang="en-US"/>
          </a:p>
        </p:txBody>
      </p:sp>
      <p:sp>
        <p:nvSpPr>
          <p:cNvPr id="17" name="Rectangle 16"/>
          <p:cNvSpPr>
            <a:spLocks noChangeArrowheads="1"/>
          </p:cNvSpPr>
          <p:nvPr/>
        </p:nvSpPr>
        <p:spPr bwMode="auto">
          <a:xfrm>
            <a:off x="5688012" y="3501008"/>
            <a:ext cx="3455988" cy="3168650"/>
          </a:xfrm>
          <a:prstGeom prst="rect">
            <a:avLst/>
          </a:prstGeom>
          <a:noFill/>
          <a:ln w="9525">
            <a:solidFill>
              <a:schemeClr val="tx1"/>
            </a:solidFill>
            <a:prstDash val="dash"/>
            <a:miter lim="800000"/>
            <a:headEnd/>
            <a:tailEnd/>
          </a:ln>
          <a:effectLst/>
        </p:spPr>
        <p:txBody>
          <a:bodyPr wrap="none" anchor="ctr"/>
          <a:lstStyle/>
          <a:p>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91717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0" y="1988840"/>
            <a:ext cx="4572000" cy="4339650"/>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#include &lt;sys/</a:t>
            </a:r>
            <a:r>
              <a:rPr lang="en-US" altLang="zh-CN" b="1" dirty="0" err="1">
                <a:latin typeface="Courier New" pitchFamily="49" charset="0"/>
                <a:cs typeface="Courier New" pitchFamily="49" charset="0"/>
              </a:rPr>
              <a:t>types.h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#include &lt;</a:t>
            </a:r>
            <a:r>
              <a:rPr lang="en-US" altLang="zh-CN" b="1" dirty="0" err="1">
                <a:latin typeface="Courier New" pitchFamily="49" charset="0"/>
                <a:cs typeface="Courier New" pitchFamily="49" charset="0"/>
              </a:rPr>
              <a:t>unistd.h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int glob = 3;</a:t>
            </a:r>
          </a:p>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loc = 3;</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(“before fork, glob=%d, loc=%d.\n”, glob, loc);</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=fork())&lt;0)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(“fork() failed.\n”);</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   }</a:t>
            </a:r>
          </a:p>
          <a:p>
            <a:endParaRPr lang="zh-CN" altLang="en-US" sz="2400" b="1" dirty="0">
              <a:latin typeface="Courier New" pitchFamily="49" charset="0"/>
              <a:cs typeface="Courier New" pitchFamily="49" charset="0"/>
            </a:endParaRPr>
          </a:p>
        </p:txBody>
      </p:sp>
      <p:sp>
        <p:nvSpPr>
          <p:cNvPr id="18" name="TextBox 17"/>
          <p:cNvSpPr txBox="1"/>
          <p:nvPr/>
        </p:nvSpPr>
        <p:spPr>
          <a:xfrm>
            <a:off x="4572000" y="1988840"/>
            <a:ext cx="4572000" cy="4801314"/>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 else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glob++;</a:t>
            </a:r>
          </a:p>
          <a:p>
            <a:r>
              <a:rPr lang="en-US" altLang="zh-CN" b="1" dirty="0">
                <a:latin typeface="Courier New" pitchFamily="49" charset="0"/>
                <a:cs typeface="Courier New" pitchFamily="49" charset="0"/>
              </a:rPr>
              <a:t>      loc--;</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(“child process changes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else</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(“parent process doesn’t change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exit(0); }</a:t>
            </a:r>
          </a:p>
        </p:txBody>
      </p:sp>
      <p:grpSp>
        <p:nvGrpSpPr>
          <p:cNvPr id="12" name="组合 11"/>
          <p:cNvGrpSpPr/>
          <p:nvPr/>
        </p:nvGrpSpPr>
        <p:grpSpPr>
          <a:xfrm>
            <a:off x="1691680" y="620688"/>
            <a:ext cx="7452320" cy="4392488"/>
            <a:chOff x="1691680" y="620688"/>
            <a:chExt cx="7452320" cy="4392488"/>
          </a:xfrm>
        </p:grpSpPr>
        <p:sp>
          <p:nvSpPr>
            <p:cNvPr id="19" name="圆角矩形标注 18"/>
            <p:cNvSpPr/>
            <p:nvPr/>
          </p:nvSpPr>
          <p:spPr bwMode="auto">
            <a:xfrm>
              <a:off x="1691680" y="1772816"/>
              <a:ext cx="1224136" cy="792088"/>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全局变量</a:t>
              </a:r>
            </a:p>
          </p:txBody>
        </p:sp>
        <p:sp>
          <p:nvSpPr>
            <p:cNvPr id="20" name="圆角矩形标注 19"/>
            <p:cNvSpPr/>
            <p:nvPr/>
          </p:nvSpPr>
          <p:spPr bwMode="auto">
            <a:xfrm>
              <a:off x="2627784" y="2780928"/>
              <a:ext cx="1224136" cy="792088"/>
            </a:xfrm>
            <a:prstGeom prst="wedgeRoundRectCallout">
              <a:avLst>
                <a:gd name="adj1" fmla="val -147098"/>
                <a:gd name="adj2" fmla="val 75968"/>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局部变量</a:t>
              </a:r>
            </a:p>
          </p:txBody>
        </p:sp>
        <p:sp>
          <p:nvSpPr>
            <p:cNvPr id="21" name="圆角矩形标注 20"/>
            <p:cNvSpPr/>
            <p:nvPr/>
          </p:nvSpPr>
          <p:spPr bwMode="auto">
            <a:xfrm>
              <a:off x="3131840" y="4149080"/>
              <a:ext cx="1440160" cy="792088"/>
            </a:xfrm>
            <a:prstGeom prst="wedgeRoundRectCallout">
              <a:avLst>
                <a:gd name="adj1" fmla="val -150833"/>
                <a:gd name="adj2" fmla="val 43259"/>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调用失败，返回父进程的值为</a:t>
              </a:r>
              <a:r>
                <a:rPr lang="en-US" altLang="zh-CN" dirty="0">
                  <a:solidFill>
                    <a:schemeClr val="tx1"/>
                  </a:solidFill>
                  <a:latin typeface="Segoe" pitchFamily="34" charset="0"/>
                </a:rPr>
                <a:t>-1</a:t>
              </a:r>
              <a:endParaRPr lang="zh-CN" altLang="en-US" dirty="0">
                <a:solidFill>
                  <a:schemeClr val="tx1"/>
                </a:solidFill>
                <a:latin typeface="Segoe" pitchFamily="34" charset="0"/>
              </a:endParaRPr>
            </a:p>
          </p:txBody>
        </p:sp>
        <p:sp>
          <p:nvSpPr>
            <p:cNvPr id="22" name="圆角矩形标注 21"/>
            <p:cNvSpPr/>
            <p:nvPr/>
          </p:nvSpPr>
          <p:spPr bwMode="auto">
            <a:xfrm>
              <a:off x="7164288" y="2060848"/>
              <a:ext cx="1979712" cy="1080120"/>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在子进程中对两个值进行修改</a:t>
              </a:r>
            </a:p>
          </p:txBody>
        </p:sp>
        <p:sp>
          <p:nvSpPr>
            <p:cNvPr id="23" name="圆角矩形标注 22"/>
            <p:cNvSpPr/>
            <p:nvPr/>
          </p:nvSpPr>
          <p:spPr bwMode="auto">
            <a:xfrm>
              <a:off x="7164288" y="3933056"/>
              <a:ext cx="1979712" cy="1080120"/>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在父进程中不修改两个值</a:t>
              </a:r>
            </a:p>
          </p:txBody>
        </p:sp>
        <p:sp>
          <p:nvSpPr>
            <p:cNvPr id="24" name="圆角矩形标注 23"/>
            <p:cNvSpPr/>
            <p:nvPr/>
          </p:nvSpPr>
          <p:spPr bwMode="auto">
            <a:xfrm>
              <a:off x="6732240" y="620688"/>
              <a:ext cx="1979712" cy="1080120"/>
            </a:xfrm>
            <a:prstGeom prst="wedgeRoundRectCallout">
              <a:avLst>
                <a:gd name="adj1" fmla="val -125127"/>
                <a:gd name="adj2" fmla="val 79431"/>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父进程与子进程在</a:t>
              </a:r>
              <a:r>
                <a:rPr lang="en-US" altLang="zh-CN" dirty="0">
                  <a:solidFill>
                    <a:schemeClr val="tx1"/>
                  </a:solidFill>
                  <a:latin typeface="Segoe" pitchFamily="34" charset="0"/>
                </a:rPr>
                <a:t>fork( )</a:t>
              </a:r>
              <a:r>
                <a:rPr lang="zh-CN" altLang="en-US" dirty="0">
                  <a:solidFill>
                    <a:schemeClr val="tx1"/>
                  </a:solidFill>
                  <a:latin typeface="Segoe" pitchFamily="34" charset="0"/>
                </a:rPr>
                <a:t>成功后于此并发执行</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539840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由于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调用后生成的子进程是父进程的一个副本，具有独立的地址空间，因此变量不共享。</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无论是全局还是局部变量，子进程的修改都不影响父进程原有的变量值</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父进程输出结果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子进程输出结果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11" name="TextBox 10"/>
          <p:cNvSpPr txBox="1"/>
          <p:nvPr/>
        </p:nvSpPr>
        <p:spPr>
          <a:xfrm>
            <a:off x="899592" y="5949280"/>
            <a:ext cx="6264696" cy="707886"/>
          </a:xfrm>
          <a:prstGeom prst="rect">
            <a:avLst/>
          </a:prstGeom>
          <a:noFill/>
        </p:spPr>
        <p:txBody>
          <a:bodyPr wrap="square" rtlCol="0">
            <a:spAutoFit/>
          </a:bodyPr>
          <a:lstStyle/>
          <a:p>
            <a:r>
              <a:rPr lang="en-US" altLang="zh-CN" sz="2000" b="1" dirty="0">
                <a:solidFill>
                  <a:schemeClr val="bg1"/>
                </a:solidFill>
                <a:latin typeface="Courier New" pitchFamily="49" charset="0"/>
                <a:cs typeface="Courier New" pitchFamily="49" charset="0"/>
              </a:rPr>
              <a:t>child process changes the glob and loc.</a:t>
            </a:r>
          </a:p>
          <a:p>
            <a:r>
              <a:rPr lang="en-US" altLang="zh-CN" sz="2000" b="1" dirty="0">
                <a:solidFill>
                  <a:schemeClr val="bg1"/>
                </a:solidFill>
                <a:latin typeface="Courier New" pitchFamily="49" charset="0"/>
                <a:cs typeface="Courier New" pitchFamily="49" charset="0"/>
              </a:rPr>
              <a:t>glob=4, loc=2</a:t>
            </a:r>
          </a:p>
        </p:txBody>
      </p:sp>
      <p:sp>
        <p:nvSpPr>
          <p:cNvPr id="12" name="TextBox 11"/>
          <p:cNvSpPr txBox="1"/>
          <p:nvPr/>
        </p:nvSpPr>
        <p:spPr>
          <a:xfrm>
            <a:off x="899592" y="4653136"/>
            <a:ext cx="7992888" cy="707886"/>
          </a:xfrm>
          <a:prstGeom prst="rect">
            <a:avLst/>
          </a:prstGeom>
          <a:noFill/>
        </p:spPr>
        <p:txBody>
          <a:bodyPr wrap="square" rtlCol="0">
            <a:spAutoFit/>
          </a:bodyPr>
          <a:lstStyle/>
          <a:p>
            <a:r>
              <a:rPr lang="en-US" altLang="zh-CN" sz="2000" b="1" dirty="0">
                <a:latin typeface="Courier New" pitchFamily="49" charset="0"/>
                <a:cs typeface="Courier New" pitchFamily="49" charset="0"/>
              </a:rPr>
              <a:t>parent process doesn’t change the glob and loc.</a:t>
            </a:r>
          </a:p>
          <a:p>
            <a:r>
              <a:rPr lang="en-US" altLang="zh-CN" sz="2000" b="1" dirty="0">
                <a:latin typeface="Courier New" pitchFamily="49" charset="0"/>
                <a:cs typeface="Courier New" pitchFamily="49" charset="0"/>
              </a:rPr>
              <a:t>glob=3, loc=3</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69277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但由于子进程产生后与父进程并发执行，因此根据系统调度顺序不同，父进程与子进程结果打印的先后顺序可能不同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theme/theme1.xml><?xml version="1.0" encoding="utf-8"?>
<a:theme xmlns:a="http://schemas.openxmlformats.org/drawingml/2006/main" name="TS0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TS010286789</Template>
  <TotalTime>4293</TotalTime>
  <Words>10285</Words>
  <Application>Microsoft Office PowerPoint</Application>
  <PresentationFormat>全屏显示(4:3)</PresentationFormat>
  <Paragraphs>1034</Paragraphs>
  <Slides>53</Slides>
  <Notes>49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53</vt:i4>
      </vt:variant>
    </vt:vector>
  </HeadingPairs>
  <TitlesOfParts>
    <vt:vector size="63" baseType="lpstr">
      <vt:lpstr>微软雅黑</vt:lpstr>
      <vt:lpstr>Segoe</vt:lpstr>
      <vt:lpstr>宋体</vt:lpstr>
      <vt:lpstr>Arial</vt:lpstr>
      <vt:lpstr>Angsana New</vt:lpstr>
      <vt:lpstr>Courier New</vt:lpstr>
      <vt:lpstr>Calibri</vt:lpstr>
      <vt:lpstr>Wingdings</vt:lpstr>
      <vt:lpstr>TS010286789</vt:lpstr>
      <vt:lpstr>White with Courier font for code slides</vt:lpstr>
      <vt:lpstr>操作系统实验课程</vt:lpstr>
      <vt:lpstr>第二部分 Unix/Linux系统编程</vt:lpstr>
      <vt:lpstr>提纲</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父子进程同步实例</vt:lpstr>
      <vt:lpstr>提纲</vt:lpstr>
      <vt:lpstr>文件系统</vt:lpstr>
      <vt:lpstr>文件系统</vt:lpstr>
      <vt:lpstr>文件系统</vt:lpstr>
      <vt:lpstr>文件系统</vt:lpstr>
      <vt:lpstr>文件系统</vt:lpstr>
      <vt:lpstr>文件系统</vt:lpstr>
      <vt:lpstr>文件系统</vt:lpstr>
      <vt:lpstr>文件系统-文件操作 </vt:lpstr>
      <vt:lpstr>文件系统-文件操作</vt:lpstr>
      <vt:lpstr>文件系统-文件操作</vt:lpstr>
      <vt:lpstr>文件系统-文件操作</vt:lpstr>
      <vt:lpstr>文件系统-文件操作</vt:lpstr>
      <vt:lpstr>文件系统-文件操作 </vt:lpstr>
      <vt:lpstr>文件系统-文件操作</vt:lpstr>
      <vt:lpstr>文件系统-文件操作</vt:lpstr>
      <vt:lpstr>文件系统</vt:lpstr>
      <vt:lpstr>文件系统</vt:lpstr>
      <vt:lpstr>文件系统-文件操作</vt:lpstr>
      <vt:lpstr>文件系统-文件操作</vt:lpstr>
      <vt:lpstr>文件系统-目录操作</vt:lpstr>
      <vt:lpstr>文件系统-目录操作</vt:lpstr>
      <vt:lpstr>文件系统-目录操作</vt:lpstr>
      <vt:lpstr>文件系统-目录操作</vt:lpstr>
      <vt:lpstr>文件系统-目录操作</vt:lpstr>
      <vt:lpstr>文件系统-目录操作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操作系统实验课程</dc:title>
  <dc:creator>wyzy</dc:creator>
  <cp:lastModifiedBy>bumengyu</cp:lastModifiedBy>
  <cp:revision>413</cp:revision>
  <dcterms:created xsi:type="dcterms:W3CDTF">2013-02-16T11:04:13Z</dcterms:created>
  <dcterms:modified xsi:type="dcterms:W3CDTF">2021-12-10T06:19:16Z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